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58" r:id="rId5"/>
  </p:sldMasterIdLst>
  <p:notesMasterIdLst>
    <p:notesMasterId r:id="rId21"/>
  </p:notesMasterIdLst>
  <p:sldIdLst>
    <p:sldId id="266" r:id="rId6"/>
    <p:sldId id="264" r:id="rId7"/>
    <p:sldId id="265" r:id="rId8"/>
    <p:sldId id="263" r:id="rId9"/>
    <p:sldId id="275" r:id="rId10"/>
    <p:sldId id="278" r:id="rId11"/>
    <p:sldId id="279" r:id="rId12"/>
    <p:sldId id="281" r:id="rId13"/>
    <p:sldId id="283" r:id="rId14"/>
    <p:sldId id="274" r:id="rId15"/>
    <p:sldId id="273" r:id="rId16"/>
    <p:sldId id="276" r:id="rId17"/>
    <p:sldId id="262" r:id="rId18"/>
    <p:sldId id="261" r:id="rId19"/>
    <p:sldId id="284" r:id="rId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967812-71C9-2DBD-F335-09BDAA24EE9E}" name="Joanna Gardner (jgardner)" initials="J(" userId="S::jgardner@cisco.com::6901802d-e60f-48bf-b3ba-5b3f28f3c9e1" providerId="AD"/>
  <p188:author id="{CB7ED3AD-5BAD-8202-206A-208D4112B6E7}" name="Neelesh Pateriya (npateriy)" initials="N(" userId="S::npateriy@cisco.com::98272f54-7213-4bf2-8112-1e4bab6714b1" providerId="AD"/>
  <p188:author id="{FC4EE2B4-9FD4-FBE4-6FEC-970B22129900}" name="Grace Francisco (gracefr)" initials="GF(" userId="S::gracefr@cisco.com::c87f7842-11a3-469d-8847-416ad5ee01fd" providerId="AD"/>
  <p188:author id="{FD568EC6-BC90-D60B-CF2A-94932697C715}" name="Peter Bosch (pbosch)" initials="PB(" userId="S::pbosch@cisco.com::66fddd34-0acf-428f-a8e5-1a67028484d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98D63-0A95-8B4B-8A17-1A04E30EED7B}" v="1" dt="2022-10-20T17:58:16.71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p:cViewPr varScale="1">
        <p:scale>
          <a:sx n="115" d="100"/>
          <a:sy n="115" d="100"/>
        </p:scale>
        <p:origin x="7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749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ensure it is backwards compatible and there no security surprises.</a:t>
            </a:r>
          </a:p>
        </p:txBody>
      </p:sp>
    </p:spTree>
    <p:extLst>
      <p:ext uri="{BB962C8B-B14F-4D97-AF65-F5344CB8AC3E}">
        <p14:creationId xmlns:p14="http://schemas.microsoft.com/office/powerpoint/2010/main" val="273875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6545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effectLst/>
                <a:latin typeface="Helvetica Neue" panose="02000503000000020004" pitchFamily="2" charset="0"/>
              </a:rPr>
              <a:t>Open local Spec</a:t>
            </a:r>
            <a:endParaRPr lang="en-US">
              <a:effectLst/>
              <a:latin typeface="Helvetica Neue" panose="02000503000000020004" pitchFamily="2" charset="0"/>
            </a:endParaRPr>
          </a:p>
          <a:p>
            <a:r>
              <a:rPr lang="en-US">
                <a:effectLst/>
                <a:latin typeface="Helvetica Neue" panose="02000503000000020004" pitchFamily="2" charset="0"/>
              </a:rPr>
              <a:t>Analyze </a:t>
            </a:r>
          </a:p>
          <a:p>
            <a:r>
              <a:rPr lang="en-US">
                <a:effectLst/>
                <a:latin typeface="Helvetica Neue" panose="02000503000000020004" pitchFamily="2" charset="0"/>
              </a:rPr>
              <a:t>Resolve in context</a:t>
            </a:r>
          </a:p>
          <a:p>
            <a:endParaRPr lang="en-US"/>
          </a:p>
        </p:txBody>
      </p:sp>
    </p:spTree>
    <p:extLst>
      <p:ext uri="{BB962C8B-B14F-4D97-AF65-F5344CB8AC3E}">
        <p14:creationId xmlns:p14="http://schemas.microsoft.com/office/powerpoint/2010/main" val="195726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effectLst/>
                <a:latin typeface="Helvetica Neue" panose="02000503000000020004" pitchFamily="2" charset="0"/>
              </a:rPr>
              <a:t>Open local Spec</a:t>
            </a:r>
            <a:endParaRPr lang="en-US">
              <a:effectLst/>
              <a:latin typeface="Helvetica Neue" panose="02000503000000020004" pitchFamily="2" charset="0"/>
            </a:endParaRPr>
          </a:p>
          <a:p>
            <a:r>
              <a:rPr lang="en-US">
                <a:effectLst/>
                <a:latin typeface="Helvetica Neue" panose="02000503000000020004" pitchFamily="2" charset="0"/>
              </a:rPr>
              <a:t>Analyze </a:t>
            </a:r>
          </a:p>
          <a:p>
            <a:r>
              <a:rPr lang="en-US">
                <a:effectLst/>
                <a:latin typeface="Helvetica Neue" panose="02000503000000020004" pitchFamily="2" charset="0"/>
              </a:rPr>
              <a:t>Resolve in context</a:t>
            </a:r>
          </a:p>
          <a:p>
            <a:endParaRPr lang="en-US"/>
          </a:p>
        </p:txBody>
      </p:sp>
    </p:spTree>
    <p:extLst>
      <p:ext uri="{BB962C8B-B14F-4D97-AF65-F5344CB8AC3E}">
        <p14:creationId xmlns:p14="http://schemas.microsoft.com/office/powerpoint/2010/main" val="3098526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effectLst/>
                <a:latin typeface="Helvetica Neue" panose="02000503000000020004" pitchFamily="2" charset="0"/>
              </a:rPr>
              <a:t>Open local Spec</a:t>
            </a:r>
            <a:endParaRPr lang="en-US">
              <a:effectLst/>
              <a:latin typeface="Helvetica Neue" panose="02000503000000020004" pitchFamily="2" charset="0"/>
            </a:endParaRPr>
          </a:p>
          <a:p>
            <a:r>
              <a:rPr lang="en-US">
                <a:effectLst/>
                <a:latin typeface="Helvetica Neue" panose="02000503000000020004" pitchFamily="2" charset="0"/>
              </a:rPr>
              <a:t>Analyze </a:t>
            </a:r>
          </a:p>
          <a:p>
            <a:r>
              <a:rPr lang="en-US">
                <a:effectLst/>
                <a:latin typeface="Helvetica Neue" panose="02000503000000020004" pitchFamily="2" charset="0"/>
              </a:rPr>
              <a:t>Resolve in context</a:t>
            </a:r>
          </a:p>
          <a:p>
            <a:endParaRPr lang="en-US"/>
          </a:p>
        </p:txBody>
      </p:sp>
    </p:spTree>
    <p:extLst>
      <p:ext uri="{BB962C8B-B14F-4D97-AF65-F5344CB8AC3E}">
        <p14:creationId xmlns:p14="http://schemas.microsoft.com/office/powerpoint/2010/main" val="10676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Add which parts this is build out of CX cloud provided host the applications behind API Gateway.</a:t>
            </a:r>
          </a:p>
          <a:p>
            <a:r>
              <a:rPr lang="en-US"/>
              <a:t>Runtime insights from </a:t>
            </a:r>
            <a:r>
              <a:rPr lang="en-US" err="1"/>
              <a:t>Panoptica</a:t>
            </a:r>
            <a:r>
              <a:rPr lang="en-US"/>
              <a:t> and API Clarity</a:t>
            </a:r>
          </a:p>
        </p:txBody>
      </p:sp>
    </p:spTree>
    <p:extLst>
      <p:ext uri="{BB962C8B-B14F-4D97-AF65-F5344CB8AC3E}">
        <p14:creationId xmlns:p14="http://schemas.microsoft.com/office/powerpoint/2010/main" val="2705354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4"/>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2" cy="4873625"/>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14761"/>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tif"/><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cisco-developer/api-insight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97" name="Let’s say you are an API developer.…"/>
          <p:cNvSpPr txBox="1"/>
          <p:nvPr/>
        </p:nvSpPr>
        <p:spPr>
          <a:xfrm>
            <a:off x="393224" y="3801734"/>
            <a:ext cx="3634473" cy="2308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p>
            <a:r>
              <a:rPr lang="en-US" sz="1600" dirty="0">
                <a:solidFill>
                  <a:schemeClr val="bg1"/>
                </a:solidFill>
              </a:rPr>
              <a:t>API Insights is an open source solution that helps developers improve API quality and apply the principle of shift left  security. </a:t>
            </a:r>
          </a:p>
          <a:p>
            <a:endParaRPr lang="en-US" sz="1600" dirty="0">
              <a:solidFill>
                <a:schemeClr val="bg1"/>
              </a:solidFill>
            </a:endParaRPr>
          </a:p>
          <a:p>
            <a:r>
              <a:rPr lang="en-US" sz="1600" dirty="0">
                <a:solidFill>
                  <a:schemeClr val="bg1"/>
                </a:solidFill>
              </a:rPr>
              <a:t>Here's a tour of how the tool works. </a:t>
            </a:r>
          </a:p>
          <a:p>
            <a:r>
              <a:rPr lang="en-US" sz="1600" dirty="0">
                <a:solidFill>
                  <a:schemeClr val="bg1"/>
                </a:solidFill>
              </a:rPr>
              <a:t>What we are looking at here is the home screen.</a:t>
            </a:r>
          </a:p>
          <a:p>
            <a:endParaRPr lang="en-US" sz="1600" dirty="0">
              <a:solidFill>
                <a:schemeClr val="bg1"/>
              </a:solidFill>
            </a:endParaRPr>
          </a:p>
          <a:p>
            <a:r>
              <a:rPr lang="en-US" sz="1600" dirty="0">
                <a:solidFill>
                  <a:schemeClr val="bg1"/>
                </a:solidFill>
              </a:rPr>
              <a:t>Each box  represents one microservice.</a:t>
            </a:r>
          </a:p>
        </p:txBody>
      </p:sp>
      <p:sp>
        <p:nvSpPr>
          <p:cNvPr id="98" name="You are updating one of them and want to make sure this new version is..."/>
          <p:cNvSpPr txBox="1"/>
          <p:nvPr/>
        </p:nvSpPr>
        <p:spPr>
          <a:xfrm>
            <a:off x="4240664" y="3674734"/>
            <a:ext cx="3728708" cy="2631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lang="en-US" dirty="0"/>
              <a:t>For example, imagine an application that is built on five microservices and allows you to purchase some cool DevRel merchandise.</a:t>
            </a:r>
          </a:p>
          <a:p>
            <a:endParaRPr lang="en-US" dirty="0"/>
          </a:p>
          <a:p>
            <a:r>
              <a:rPr lang="en-US" dirty="0"/>
              <a:t>Let’s say as a developer, I am adding a new feature to personalize the catalog, which requires </a:t>
            </a:r>
            <a:r>
              <a:rPr dirty="0"/>
              <a:t>updating </a:t>
            </a:r>
            <a:r>
              <a:rPr lang="en-US" dirty="0"/>
              <a:t>one of the microservices. I </a:t>
            </a:r>
            <a:r>
              <a:rPr dirty="0"/>
              <a:t>want to make sure this new version</a:t>
            </a:r>
            <a:r>
              <a:rPr lang="en-US" dirty="0"/>
              <a:t> aligns with API quality guidelines. </a:t>
            </a:r>
            <a:endParaRPr dirty="0"/>
          </a:p>
        </p:txBody>
      </p:sp>
      <p:sp>
        <p:nvSpPr>
          <p:cNvPr id="99" name="...compliant with the Industry or your company’s API quality guidelines."/>
          <p:cNvSpPr txBox="1"/>
          <p:nvPr/>
        </p:nvSpPr>
        <p:spPr>
          <a:xfrm>
            <a:off x="8238919" y="3801734"/>
            <a:ext cx="3634473"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lang="en-US"/>
              <a:t>I click on the microservice, and I see this screen that shows the trend analysis of the API quality for previous versions of the microservice.</a:t>
            </a:r>
          </a:p>
        </p:txBody>
      </p:sp>
      <p:sp>
        <p:nvSpPr>
          <p:cNvPr id="12" name="API SPEC ANALYZER -ALL API OVERVIEW">
            <a:extLst>
              <a:ext uri="{FF2B5EF4-FFF2-40B4-BE49-F238E27FC236}">
                <a16:creationId xmlns:a16="http://schemas.microsoft.com/office/drawing/2014/main" id="{C80D1A3D-5354-AB47-D46C-5C9EC5007945}"/>
              </a:ext>
            </a:extLst>
          </p:cNvPr>
          <p:cNvSpPr txBox="1"/>
          <p:nvPr/>
        </p:nvSpPr>
        <p:spPr>
          <a:xfrm>
            <a:off x="393223" y="631180"/>
            <a:ext cx="3634475" cy="230828"/>
          </a:xfrm>
          <a:prstGeom prst="rect">
            <a:avLst/>
          </a:prstGeom>
          <a:ln w="12700">
            <a:miter lim="400000"/>
          </a:ln>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a:defRPr sz="900">
                <a:solidFill>
                  <a:schemeClr val="accent4"/>
                </a:solidFill>
                <a:latin typeface="CiscoSansTT ExtraLight"/>
                <a:ea typeface="CiscoSansTT ExtraLight"/>
                <a:cs typeface="CiscoSansTT ExtraLight"/>
                <a:sym typeface="CiscoSansTT ExtraLight"/>
              </a:defRPr>
            </a:pPr>
            <a:r>
              <a:t>API </a:t>
            </a:r>
            <a:r>
              <a:rPr lang="en-US"/>
              <a:t> INSIGHTS </a:t>
            </a:r>
            <a:r>
              <a:t>OVERVIEW</a:t>
            </a:r>
            <a:endParaRPr dirty="0"/>
          </a:p>
        </p:txBody>
      </p:sp>
      <p:sp>
        <p:nvSpPr>
          <p:cNvPr id="13" name="TRANSITION TO API DASHBOARD">
            <a:extLst>
              <a:ext uri="{FF2B5EF4-FFF2-40B4-BE49-F238E27FC236}">
                <a16:creationId xmlns:a16="http://schemas.microsoft.com/office/drawing/2014/main" id="{2AA91469-A056-04E2-0E5A-9F53D3DB0A16}"/>
              </a:ext>
            </a:extLst>
          </p:cNvPr>
          <p:cNvSpPr txBox="1"/>
          <p:nvPr/>
        </p:nvSpPr>
        <p:spPr>
          <a:xfrm>
            <a:off x="4287780" y="631178"/>
            <a:ext cx="3634474" cy="369328"/>
          </a:xfrm>
          <a:prstGeom prst="rect">
            <a:avLst/>
          </a:prstGeom>
          <a:ln w="12700">
            <a:miter lim="400000"/>
          </a:ln>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endParaRPr/>
          </a:p>
        </p:txBody>
      </p:sp>
      <p:sp>
        <p:nvSpPr>
          <p:cNvPr id="15" name="Shape">
            <a:extLst>
              <a:ext uri="{FF2B5EF4-FFF2-40B4-BE49-F238E27FC236}">
                <a16:creationId xmlns:a16="http://schemas.microsoft.com/office/drawing/2014/main" id="{4A576DCB-2780-9624-AEB9-B0A37829274A}"/>
              </a:ext>
            </a:extLst>
          </p:cNvPr>
          <p:cNvSpPr/>
          <p:nvPr/>
        </p:nvSpPr>
        <p:spPr>
          <a:xfrm rot="16200000">
            <a:off x="5453195" y="2970178"/>
            <a:ext cx="118514" cy="65430"/>
          </a:xfrm>
          <a:custGeom>
            <a:avLst/>
            <a:gdLst/>
            <a:ahLst/>
            <a:cxnLst>
              <a:cxn ang="0">
                <a:pos x="wd2" y="hd2"/>
              </a:cxn>
              <a:cxn ang="5400000">
                <a:pos x="wd2" y="hd2"/>
              </a:cxn>
              <a:cxn ang="10800000">
                <a:pos x="wd2" y="hd2"/>
              </a:cxn>
              <a:cxn ang="16200000">
                <a:pos x="wd2" y="hd2"/>
              </a:cxn>
            </a:cxnLst>
            <a:rect l="0" t="0" r="r" b="b"/>
            <a:pathLst>
              <a:path w="21600" h="21600" extrusionOk="0">
                <a:moveTo>
                  <a:pt x="7739" y="13529"/>
                </a:moveTo>
                <a:lnTo>
                  <a:pt x="7973" y="21600"/>
                </a:lnTo>
                <a:lnTo>
                  <a:pt x="21600" y="0"/>
                </a:lnTo>
                <a:lnTo>
                  <a:pt x="4456" y="362"/>
                </a:lnTo>
                <a:lnTo>
                  <a:pt x="6683" y="7158"/>
                </a:lnTo>
                <a:lnTo>
                  <a:pt x="0" y="12680"/>
                </a:lnTo>
                <a:lnTo>
                  <a:pt x="1407" y="18839"/>
                </a:lnTo>
                <a:lnTo>
                  <a:pt x="7739" y="13529"/>
                </a:lnTo>
                <a:close/>
              </a:path>
            </a:pathLst>
          </a:custGeom>
          <a:solidFill>
            <a:srgbClr val="000000"/>
          </a:solidFill>
          <a:ln w="6350">
            <a:solidFill>
              <a:srgbClr val="FFFFFF"/>
            </a:solidFill>
            <a:miter/>
          </a:ln>
        </p:spPr>
        <p:txBody>
          <a:bodyPr lIns="45718" tIns="45718" rIns="45718" bIns="45718"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a:defRPr>
                <a:latin typeface="+mn-lt"/>
                <a:ea typeface="+mn-ea"/>
                <a:cs typeface="+mn-cs"/>
                <a:sym typeface="Calibri"/>
              </a:defRPr>
            </a:pPr>
            <a:endParaRPr/>
          </a:p>
        </p:txBody>
      </p:sp>
      <p:pic>
        <p:nvPicPr>
          <p:cNvPr id="16" name="Image" descr="Image">
            <a:extLst>
              <a:ext uri="{FF2B5EF4-FFF2-40B4-BE49-F238E27FC236}">
                <a16:creationId xmlns:a16="http://schemas.microsoft.com/office/drawing/2014/main" id="{77A636D4-7268-24F3-1FB9-C3CDCC1AC319}"/>
              </a:ext>
            </a:extLst>
          </p:cNvPr>
          <p:cNvPicPr>
            <a:picLocks noChangeAspect="1"/>
          </p:cNvPicPr>
          <p:nvPr/>
        </p:nvPicPr>
        <p:blipFill>
          <a:blip r:embed="rId3"/>
          <a:srcRect b="15144"/>
          <a:stretch>
            <a:fillRect/>
          </a:stretch>
        </p:blipFill>
        <p:spPr>
          <a:xfrm>
            <a:off x="412186" y="896895"/>
            <a:ext cx="3641518" cy="2377597"/>
          </a:xfrm>
          <a:prstGeom prst="rect">
            <a:avLst/>
          </a:prstGeom>
          <a:ln w="12700">
            <a:miter lim="400000"/>
          </a:ln>
        </p:spPr>
      </p:pic>
      <p:pic>
        <p:nvPicPr>
          <p:cNvPr id="18" name="Image" descr="Image">
            <a:extLst>
              <a:ext uri="{FF2B5EF4-FFF2-40B4-BE49-F238E27FC236}">
                <a16:creationId xmlns:a16="http://schemas.microsoft.com/office/drawing/2014/main" id="{6E081B13-73B2-699A-ACFE-B2838F556634}"/>
              </a:ext>
            </a:extLst>
          </p:cNvPr>
          <p:cNvPicPr>
            <a:picLocks noChangeAspect="1"/>
          </p:cNvPicPr>
          <p:nvPr/>
        </p:nvPicPr>
        <p:blipFill>
          <a:blip r:embed="rId4"/>
          <a:srcRect b="20915"/>
          <a:stretch>
            <a:fillRect/>
          </a:stretch>
        </p:blipFill>
        <p:spPr>
          <a:xfrm>
            <a:off x="8128940" y="897262"/>
            <a:ext cx="3654399" cy="2405051"/>
          </a:xfrm>
          <a:prstGeom prst="rect">
            <a:avLst/>
          </a:prstGeom>
          <a:ln w="12700">
            <a:miter lim="400000"/>
          </a:ln>
        </p:spPr>
      </p:pic>
      <p:pic>
        <p:nvPicPr>
          <p:cNvPr id="7" name="Picture 6" descr="Graphical user interface, application&#10;&#10;Description automatically generated">
            <a:extLst>
              <a:ext uri="{FF2B5EF4-FFF2-40B4-BE49-F238E27FC236}">
                <a16:creationId xmlns:a16="http://schemas.microsoft.com/office/drawing/2014/main" id="{D7B20BD0-CCAF-0205-0167-10D75B2213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2014" y="896895"/>
            <a:ext cx="3906683" cy="2377597"/>
          </a:xfrm>
          <a:prstGeom prst="rect">
            <a:avLst/>
          </a:prstGeom>
        </p:spPr>
      </p:pic>
      <p:pic>
        <p:nvPicPr>
          <p:cNvPr id="2" name="Picture 2">
            <a:extLst>
              <a:ext uri="{FF2B5EF4-FFF2-40B4-BE49-F238E27FC236}">
                <a16:creationId xmlns:a16="http://schemas.microsoft.com/office/drawing/2014/main" id="{E26EEEE9-9CB4-9837-427B-05DC35415B62}"/>
              </a:ext>
            </a:extLst>
          </p:cNvPr>
          <p:cNvPicPr>
            <a:picLocks noChangeAspect="1"/>
          </p:cNvPicPr>
          <p:nvPr/>
        </p:nvPicPr>
        <p:blipFill>
          <a:blip r:embed="rId6"/>
          <a:stretch>
            <a:fillRect/>
          </a:stretch>
        </p:blipFill>
        <p:spPr>
          <a:xfrm>
            <a:off x="6195237" y="2268318"/>
            <a:ext cx="1809898" cy="1015922"/>
          </a:xfrm>
          <a:prstGeom prst="rect">
            <a:avLst/>
          </a:prstGeom>
        </p:spPr>
      </p:pic>
    </p:spTree>
    <p:extLst>
      <p:ext uri="{BB962C8B-B14F-4D97-AF65-F5344CB8AC3E}">
        <p14:creationId xmlns:p14="http://schemas.microsoft.com/office/powerpoint/2010/main" val="282311404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94" name="Everything you saw in the UI, you could automate it via CI/CD pipeline."/>
          <p:cNvSpPr txBox="1"/>
          <p:nvPr/>
        </p:nvSpPr>
        <p:spPr>
          <a:xfrm>
            <a:off x="397457" y="3594851"/>
            <a:ext cx="3514716" cy="2169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lang="en-US">
                <a:solidFill>
                  <a:schemeClr val="accent6">
                    <a:lumMod val="60000"/>
                    <a:lumOff val="40000"/>
                  </a:schemeClr>
                </a:solidFill>
              </a:rPr>
              <a:t>In addition to analyzing a single API that you are working on, you can collaborate with your team members, DevOps, and compliance teams to manage the</a:t>
            </a:r>
            <a:r>
              <a:rPr lang="en-US"/>
              <a:t> lifecycle</a:t>
            </a:r>
            <a:r>
              <a:rPr lang="en-US">
                <a:solidFill>
                  <a:schemeClr val="accent6">
                    <a:lumMod val="60000"/>
                    <a:lumOff val="40000"/>
                  </a:schemeClr>
                </a:solidFill>
              </a:rPr>
              <a:t> of your APIs. </a:t>
            </a:r>
          </a:p>
          <a:p>
            <a:endParaRPr lang="en-US">
              <a:solidFill>
                <a:schemeClr val="accent6">
                  <a:lumMod val="60000"/>
                  <a:lumOff val="40000"/>
                </a:schemeClr>
              </a:solidFill>
            </a:endParaRPr>
          </a:p>
          <a:p>
            <a:r>
              <a:rPr lang="en-US">
                <a:solidFill>
                  <a:schemeClr val="accent6">
                    <a:lumMod val="60000"/>
                    <a:lumOff val="40000"/>
                  </a:schemeClr>
                </a:solidFill>
              </a:rPr>
              <a:t>Clicking on the API Insights logo,</a:t>
            </a:r>
            <a:r>
              <a:rPr>
                <a:solidFill>
                  <a:schemeClr val="accent6">
                    <a:lumMod val="60000"/>
                    <a:lumOff val="40000"/>
                  </a:schemeClr>
                </a:solidFill>
              </a:rPr>
              <a:t> </a:t>
            </a:r>
            <a:r>
              <a:rPr lang="en-US">
                <a:solidFill>
                  <a:schemeClr val="accent6">
                    <a:lumMod val="60000"/>
                    <a:lumOff val="40000"/>
                  </a:schemeClr>
                </a:solidFill>
              </a:rPr>
              <a:t>you can view </a:t>
            </a:r>
            <a:r>
              <a:rPr>
                <a:solidFill>
                  <a:schemeClr val="accent6">
                    <a:lumMod val="60000"/>
                    <a:lumOff val="40000"/>
                  </a:schemeClr>
                </a:solidFill>
              </a:rPr>
              <a:t>all your </a:t>
            </a:r>
            <a:r>
              <a:rPr lang="en-US">
                <a:solidFill>
                  <a:schemeClr val="accent6">
                    <a:lumMod val="60000"/>
                    <a:lumOff val="40000"/>
                  </a:schemeClr>
                </a:solidFill>
              </a:rPr>
              <a:t>APIs hosted on the API Insights service</a:t>
            </a:r>
            <a:r>
              <a:rPr>
                <a:solidFill>
                  <a:schemeClr val="accent6">
                    <a:lumMod val="60000"/>
                    <a:lumOff val="40000"/>
                  </a:schemeClr>
                </a:solidFill>
              </a:rPr>
              <a:t>. </a:t>
            </a:r>
          </a:p>
        </p:txBody>
      </p:sp>
      <p:sp>
        <p:nvSpPr>
          <p:cNvPr id="96" name="...and applying the principle of Shift Left to your API quality framework."/>
          <p:cNvSpPr txBox="1"/>
          <p:nvPr/>
        </p:nvSpPr>
        <p:spPr>
          <a:xfrm>
            <a:off x="8119050" y="3594851"/>
            <a:ext cx="3548236"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p>
            <a:pPr>
              <a:defRPr sz="1500">
                <a:solidFill>
                  <a:srgbClr val="FFFFFF"/>
                </a:solidFill>
                <a:latin typeface="CiscoSansTT ExtraLight"/>
                <a:ea typeface="CiscoSansTT ExtraLight"/>
                <a:cs typeface="CiscoSansTT ExtraLight"/>
                <a:sym typeface="CiscoSansTT ExtraLight"/>
              </a:defRPr>
            </a:pPr>
            <a:r>
              <a:t>In this case, we are looking at the catalog microservice.</a:t>
            </a:r>
          </a:p>
          <a:p>
            <a:pPr>
              <a:defRPr sz="1500">
                <a:solidFill>
                  <a:srgbClr val="FFFFFF"/>
                </a:solidFill>
                <a:latin typeface="CiscoSansTT ExtraLight"/>
                <a:ea typeface="CiscoSansTT ExtraLight"/>
                <a:cs typeface="CiscoSansTT ExtraLight"/>
                <a:sym typeface="CiscoSansTT ExtraLight"/>
              </a:defRPr>
            </a:pPr>
            <a:r>
              <a:rPr lang="en-US">
                <a:solidFill>
                  <a:schemeClr val="accent6">
                    <a:lumMod val="60000"/>
                    <a:lumOff val="40000"/>
                  </a:schemeClr>
                </a:solidFill>
              </a:rPr>
              <a:t>You can</a:t>
            </a:r>
            <a:r>
              <a:rPr>
                <a:solidFill>
                  <a:schemeClr val="accent6">
                    <a:lumMod val="60000"/>
                    <a:lumOff val="40000"/>
                  </a:schemeClr>
                </a:solidFill>
              </a:rPr>
              <a:t> </a:t>
            </a:r>
            <a:r>
              <a:rPr lang="en-US">
                <a:solidFill>
                  <a:schemeClr val="accent6">
                    <a:lumMod val="60000"/>
                    <a:lumOff val="40000"/>
                  </a:schemeClr>
                </a:solidFill>
              </a:rPr>
              <a:t>expand the panel to </a:t>
            </a:r>
            <a:r>
              <a:rPr>
                <a:solidFill>
                  <a:schemeClr val="accent6">
                    <a:lumMod val="60000"/>
                    <a:lumOff val="40000"/>
                  </a:schemeClr>
                </a:solidFill>
              </a:rPr>
              <a:t>see</a:t>
            </a:r>
            <a:r>
              <a:rPr lang="en-US">
                <a:solidFill>
                  <a:schemeClr val="accent6">
                    <a:lumMod val="60000"/>
                    <a:lumOff val="40000"/>
                  </a:schemeClr>
                </a:solidFill>
              </a:rPr>
              <a:t> API quality trends between versions over time. </a:t>
            </a:r>
            <a:endParaRPr>
              <a:solidFill>
                <a:schemeClr val="accent6">
                  <a:lumMod val="60000"/>
                  <a:lumOff val="40000"/>
                </a:schemeClr>
              </a:solidFill>
            </a:endParaRPr>
          </a:p>
        </p:txBody>
      </p:sp>
      <p:sp>
        <p:nvSpPr>
          <p:cNvPr id="97" name="GITHUB, CI/CD"/>
          <p:cNvSpPr txBox="1"/>
          <p:nvPr/>
        </p:nvSpPr>
        <p:spPr>
          <a:xfrm>
            <a:off x="393223" y="710647"/>
            <a:ext cx="3634475" cy="230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r>
              <a:t>VS CODE, </a:t>
            </a:r>
            <a:r>
              <a:rPr lang="en-US"/>
              <a:t>Catalog API</a:t>
            </a:r>
            <a:endParaRPr/>
          </a:p>
        </p:txBody>
      </p:sp>
      <p:sp>
        <p:nvSpPr>
          <p:cNvPr id="99" name="GITHUB, DIFF READOUT"/>
          <p:cNvSpPr txBox="1"/>
          <p:nvPr/>
        </p:nvSpPr>
        <p:spPr>
          <a:xfrm>
            <a:off x="8166168" y="710646"/>
            <a:ext cx="3634475" cy="243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r>
              <a:t>PAN UP TO HEADER</a:t>
            </a:r>
          </a:p>
        </p:txBody>
      </p:sp>
      <p:pic>
        <p:nvPicPr>
          <p:cNvPr id="101" name="Catalogue API.png" descr="Catalogue API.png"/>
          <p:cNvPicPr>
            <a:picLocks noChangeAspect="1"/>
          </p:cNvPicPr>
          <p:nvPr/>
        </p:nvPicPr>
        <p:blipFill>
          <a:blip r:embed="rId2"/>
          <a:stretch>
            <a:fillRect/>
          </a:stretch>
        </p:blipFill>
        <p:spPr>
          <a:xfrm>
            <a:off x="313865" y="954485"/>
            <a:ext cx="3725808" cy="2328630"/>
          </a:xfrm>
          <a:prstGeom prst="rect">
            <a:avLst/>
          </a:prstGeom>
          <a:ln w="12700">
            <a:miter lim="400000"/>
          </a:ln>
        </p:spPr>
      </p:pic>
      <p:pic>
        <p:nvPicPr>
          <p:cNvPr id="102" name="Catalogue API.png" descr="Catalogue API.png"/>
          <p:cNvPicPr>
            <a:picLocks noChangeAspect="1"/>
          </p:cNvPicPr>
          <p:nvPr/>
        </p:nvPicPr>
        <p:blipFill>
          <a:blip r:embed="rId2"/>
          <a:srcRect l="15838" t="238" r="31702" b="47302"/>
          <a:stretch>
            <a:fillRect/>
          </a:stretch>
        </p:blipFill>
        <p:spPr>
          <a:xfrm>
            <a:off x="8167912" y="1008505"/>
            <a:ext cx="3639375" cy="2274609"/>
          </a:xfrm>
          <a:prstGeom prst="rect">
            <a:avLst/>
          </a:prstGeom>
          <a:ln w="12700">
            <a:miter lim="400000"/>
          </a:ln>
        </p:spPr>
      </p:pic>
    </p:spTree>
    <p:extLst>
      <p:ext uri="{BB962C8B-B14F-4D97-AF65-F5344CB8AC3E}">
        <p14:creationId xmlns:p14="http://schemas.microsoft.com/office/powerpoint/2010/main" val="309506258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04" name="Everything you saw in the UI, you could automate it via CI/CD pipeline."/>
          <p:cNvSpPr txBox="1"/>
          <p:nvPr/>
        </p:nvSpPr>
        <p:spPr>
          <a:xfrm>
            <a:off x="397457" y="3594851"/>
            <a:ext cx="3474611" cy="147732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lang="en-US"/>
              <a:t>You can also see the details of various issues identified.</a:t>
            </a:r>
          </a:p>
          <a:p>
            <a:endParaRPr lang="en-US"/>
          </a:p>
          <a:p>
            <a:r>
              <a:rPr lang="en-US">
                <a:solidFill>
                  <a:schemeClr val="accent6">
                    <a:lumMod val="60000"/>
                    <a:lumOff val="40000"/>
                  </a:schemeClr>
                </a:solidFill>
              </a:rPr>
              <a:t>You can click each issue and see where they are in the context of the code. </a:t>
            </a:r>
          </a:p>
          <a:p>
            <a:endParaRPr lang="en-US"/>
          </a:p>
        </p:txBody>
      </p:sp>
      <p:sp>
        <p:nvSpPr>
          <p:cNvPr id="105" name="This gives you the benefit of resolving issues early in the development cycle..."/>
          <p:cNvSpPr txBox="1"/>
          <p:nvPr/>
        </p:nvSpPr>
        <p:spPr>
          <a:xfrm>
            <a:off x="4240664" y="3594851"/>
            <a:ext cx="3152197" cy="78482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lang="en-US"/>
              <a:t>Here we can see a blacklist error, as well as a 404 error, that should be fixed.</a:t>
            </a:r>
          </a:p>
        </p:txBody>
      </p:sp>
      <p:sp>
        <p:nvSpPr>
          <p:cNvPr id="106" name="...and applying the principle of Shift Left to your API quality framework."/>
          <p:cNvSpPr txBox="1"/>
          <p:nvPr/>
        </p:nvSpPr>
        <p:spPr>
          <a:xfrm>
            <a:off x="8119050" y="3594851"/>
            <a:ext cx="3357737" cy="32316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endParaRPr/>
          </a:p>
        </p:txBody>
      </p:sp>
      <p:sp>
        <p:nvSpPr>
          <p:cNvPr id="107" name="GITHUB, CI/CD"/>
          <p:cNvSpPr txBox="1"/>
          <p:nvPr/>
        </p:nvSpPr>
        <p:spPr>
          <a:xfrm>
            <a:off x="393223" y="710647"/>
            <a:ext cx="3634475" cy="24383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r>
              <a:t>HOVER ON ISSUE</a:t>
            </a:r>
          </a:p>
        </p:txBody>
      </p:sp>
      <p:sp>
        <p:nvSpPr>
          <p:cNvPr id="108" name="GITHUB, DIFF READOUT"/>
          <p:cNvSpPr txBox="1"/>
          <p:nvPr/>
        </p:nvSpPr>
        <p:spPr>
          <a:xfrm>
            <a:off x="4287780" y="710646"/>
            <a:ext cx="3634475" cy="2308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r>
              <a:t>ISSUE DETAIL</a:t>
            </a:r>
          </a:p>
        </p:txBody>
      </p:sp>
      <p:pic>
        <p:nvPicPr>
          <p:cNvPr id="110" name="Zombie Hover.png" descr="Zombie Hover.png"/>
          <p:cNvPicPr>
            <a:picLocks noChangeAspect="1"/>
          </p:cNvPicPr>
          <p:nvPr/>
        </p:nvPicPr>
        <p:blipFill>
          <a:blip r:embed="rId2"/>
          <a:srcRect l="12981" r="19571" b="32782"/>
          <a:stretch>
            <a:fillRect/>
          </a:stretch>
        </p:blipFill>
        <p:spPr>
          <a:xfrm>
            <a:off x="400299" y="991901"/>
            <a:ext cx="3639374" cy="2266870"/>
          </a:xfrm>
          <a:prstGeom prst="rect">
            <a:avLst/>
          </a:prstGeom>
          <a:ln w="12700">
            <a:miter lim="400000"/>
          </a:ln>
        </p:spPr>
      </p:pic>
    </p:spTree>
    <p:extLst>
      <p:ext uri="{BB962C8B-B14F-4D97-AF65-F5344CB8AC3E}">
        <p14:creationId xmlns:p14="http://schemas.microsoft.com/office/powerpoint/2010/main" val="4270060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1E1C0-2525-1E95-10F6-13CAD16CE49C}"/>
              </a:ext>
            </a:extLst>
          </p:cNvPr>
          <p:cNvSpPr>
            <a:spLocks noGrp="1"/>
          </p:cNvSpPr>
          <p:nvPr>
            <p:ph type="title"/>
          </p:nvPr>
        </p:nvSpPr>
        <p:spPr/>
        <p:txBody>
          <a:bodyPr/>
          <a:lstStyle/>
          <a:p>
            <a:pPr algn="ctr"/>
            <a:r>
              <a:rPr lang="en-US"/>
              <a:t>Add Transition </a:t>
            </a:r>
          </a:p>
        </p:txBody>
      </p:sp>
      <p:sp>
        <p:nvSpPr>
          <p:cNvPr id="3" name="Text Placeholder 2">
            <a:extLst>
              <a:ext uri="{FF2B5EF4-FFF2-40B4-BE49-F238E27FC236}">
                <a16:creationId xmlns:a16="http://schemas.microsoft.com/office/drawing/2014/main" id="{46720286-7D8B-FDAA-0785-8D43F42208FD}"/>
              </a:ext>
            </a:extLst>
          </p:cNvPr>
          <p:cNvSpPr>
            <a:spLocks noGrp="1"/>
          </p:cNvSpPr>
          <p:nvPr>
            <p:ph type="body" idx="1"/>
          </p:nvPr>
        </p:nvSpPr>
        <p:spPr/>
        <p:txBody>
          <a:bodyPr/>
          <a:lstStyle/>
          <a:p>
            <a:pPr marL="0" indent="0" algn="ctr">
              <a:buNone/>
            </a:pPr>
            <a:endParaRPr lang="en-US"/>
          </a:p>
          <a:p>
            <a:pPr marL="0" indent="0" algn="ctr">
              <a:buNone/>
            </a:pPr>
            <a:endParaRPr lang="en-US"/>
          </a:p>
          <a:p>
            <a:pPr marL="0" indent="0" algn="ctr">
              <a:buNone/>
            </a:pPr>
            <a:endParaRPr lang="en-US"/>
          </a:p>
          <a:p>
            <a:pPr marL="0" indent="0" algn="ctr">
              <a:buNone/>
            </a:pPr>
            <a:r>
              <a:rPr lang="en-US"/>
              <a:t>Shift Right</a:t>
            </a:r>
          </a:p>
        </p:txBody>
      </p:sp>
    </p:spTree>
    <p:extLst>
      <p:ext uri="{BB962C8B-B14F-4D97-AF65-F5344CB8AC3E}">
        <p14:creationId xmlns:p14="http://schemas.microsoft.com/office/powerpoint/2010/main" val="28943941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39" name="We have seen how to Shift Left with API quality improvements leveraging the CI/CD pipeline."/>
          <p:cNvSpPr txBox="1"/>
          <p:nvPr/>
        </p:nvSpPr>
        <p:spPr>
          <a:xfrm>
            <a:off x="418624" y="3433871"/>
            <a:ext cx="3634473"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t>We have seen how to Shift Left with API quality improvements </a:t>
            </a:r>
            <a:r>
              <a:rPr lang="en-US"/>
              <a:t>using API Insights VS Code Extension and within a </a:t>
            </a:r>
            <a:r>
              <a:t>CI/CD pipeline.</a:t>
            </a:r>
          </a:p>
        </p:txBody>
      </p:sp>
      <p:sp>
        <p:nvSpPr>
          <p:cNvPr id="140" name="Now we can “Shift Right” with API quality improvements after deploying to production."/>
          <p:cNvSpPr txBox="1"/>
          <p:nvPr/>
        </p:nvSpPr>
        <p:spPr>
          <a:xfrm>
            <a:off x="4240663" y="3433871"/>
            <a:ext cx="3728709" cy="85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500">
                <a:solidFill>
                  <a:srgbClr val="FFFFFF"/>
                </a:solidFill>
                <a:latin typeface="CiscoSansTT ExtraLight"/>
                <a:ea typeface="CiscoSansTT ExtraLight"/>
                <a:cs typeface="CiscoSansTT ExtraLight"/>
                <a:sym typeface="CiscoSansTT ExtraLight"/>
              </a:defRPr>
            </a:lvl1pPr>
          </a:lstStyle>
          <a:p>
            <a:r>
              <a:t>Now we can “Shift Right” with API quality improvements after deploying to production.</a:t>
            </a:r>
          </a:p>
        </p:txBody>
      </p:sp>
      <p:sp>
        <p:nvSpPr>
          <p:cNvPr id="142" name="API SPEC ANALYZER -ALL API OVERVIEW"/>
          <p:cNvSpPr txBox="1"/>
          <p:nvPr/>
        </p:nvSpPr>
        <p:spPr>
          <a:xfrm>
            <a:off x="393224" y="685591"/>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API SPEC ANALYZER -ALL API OVERVIEW</a:t>
            </a:r>
          </a:p>
        </p:txBody>
      </p:sp>
      <p:sp>
        <p:nvSpPr>
          <p:cNvPr id="143" name="TRANSITION, PAN RIGHT"/>
          <p:cNvSpPr txBox="1"/>
          <p:nvPr/>
        </p:nvSpPr>
        <p:spPr>
          <a:xfrm>
            <a:off x="4287781" y="685590"/>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TRANSITION, PAN RIGHT</a:t>
            </a:r>
          </a:p>
        </p:txBody>
      </p:sp>
      <p:sp>
        <p:nvSpPr>
          <p:cNvPr id="144" name="API SPEC ANALYZER -CX CLOUD"/>
          <p:cNvSpPr txBox="1"/>
          <p:nvPr/>
        </p:nvSpPr>
        <p:spPr>
          <a:xfrm>
            <a:off x="8138903" y="685590"/>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API SPEC ANALYZER -CX CLOUD</a:t>
            </a:r>
          </a:p>
        </p:txBody>
      </p:sp>
      <p:pic>
        <p:nvPicPr>
          <p:cNvPr id="25" name="Image" descr="Image">
            <a:extLst>
              <a:ext uri="{FF2B5EF4-FFF2-40B4-BE49-F238E27FC236}">
                <a16:creationId xmlns:a16="http://schemas.microsoft.com/office/drawing/2014/main" id="{3AB3B38B-5FAE-7E84-A6DE-36463398C11C}"/>
              </a:ext>
            </a:extLst>
          </p:cNvPr>
          <p:cNvPicPr>
            <a:picLocks noChangeAspect="1"/>
          </p:cNvPicPr>
          <p:nvPr/>
        </p:nvPicPr>
        <p:blipFill>
          <a:blip r:embed="rId2"/>
          <a:srcRect b="15144"/>
          <a:stretch>
            <a:fillRect/>
          </a:stretch>
        </p:blipFill>
        <p:spPr>
          <a:xfrm>
            <a:off x="418624" y="962232"/>
            <a:ext cx="3692732" cy="2411029"/>
          </a:xfrm>
          <a:prstGeom prst="rect">
            <a:avLst/>
          </a:prstGeom>
          <a:ln w="12700">
            <a:miter lim="400000"/>
          </a:ln>
        </p:spPr>
      </p:pic>
      <p:pic>
        <p:nvPicPr>
          <p:cNvPr id="26" name="Image" descr="Image">
            <a:extLst>
              <a:ext uri="{FF2B5EF4-FFF2-40B4-BE49-F238E27FC236}">
                <a16:creationId xmlns:a16="http://schemas.microsoft.com/office/drawing/2014/main" id="{DFBB0B7C-654A-1263-C809-AFCAC78CA34C}"/>
              </a:ext>
            </a:extLst>
          </p:cNvPr>
          <p:cNvPicPr>
            <a:picLocks noChangeAspect="1"/>
          </p:cNvPicPr>
          <p:nvPr/>
        </p:nvPicPr>
        <p:blipFill>
          <a:blip r:embed="rId3"/>
          <a:srcRect b="15254"/>
          <a:stretch>
            <a:fillRect/>
          </a:stretch>
        </p:blipFill>
        <p:spPr>
          <a:xfrm>
            <a:off x="4337744" y="965141"/>
            <a:ext cx="3636827" cy="2371463"/>
          </a:xfrm>
          <a:prstGeom prst="rect">
            <a:avLst/>
          </a:prstGeom>
          <a:ln w="12700">
            <a:miter lim="400000"/>
          </a:ln>
        </p:spPr>
      </p:pic>
      <p:pic>
        <p:nvPicPr>
          <p:cNvPr id="11" name="Picture 10" descr="A picture containing text, screenshot, monitor, screen&#10;&#10;Description automatically generated">
            <a:extLst>
              <a:ext uri="{FF2B5EF4-FFF2-40B4-BE49-F238E27FC236}">
                <a16:creationId xmlns:a16="http://schemas.microsoft.com/office/drawing/2014/main" id="{CAE86A5E-A285-971C-71DA-59E4248BCE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4981" y="1901542"/>
            <a:ext cx="3243172" cy="2128578"/>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E3B3E0FE-8022-03E8-EF16-07A696FE73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6201" y="492187"/>
            <a:ext cx="3407017" cy="2236726"/>
          </a:xfrm>
          <a:prstGeom prst="rect">
            <a:avLst/>
          </a:prstGeom>
        </p:spPr>
      </p:pic>
      <p:sp>
        <p:nvSpPr>
          <p:cNvPr id="13" name="The Drift analysis provides ongoing monitoring of your deployed APIs against approved specifications">
            <a:extLst>
              <a:ext uri="{FF2B5EF4-FFF2-40B4-BE49-F238E27FC236}">
                <a16:creationId xmlns:a16="http://schemas.microsoft.com/office/drawing/2014/main" id="{1C9E29D2-A5CB-685E-9094-BA3C3F8F2F58}"/>
              </a:ext>
            </a:extLst>
          </p:cNvPr>
          <p:cNvSpPr txBox="1"/>
          <p:nvPr/>
        </p:nvSpPr>
        <p:spPr>
          <a:xfrm>
            <a:off x="8016874" y="3860591"/>
            <a:ext cx="3681591" cy="3093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lang="en-US" dirty="0"/>
              <a:t>API Insights' integration with API Clarity, another open-source tool from Cisco, provides run time Drift analysis, which monitors deployed APIs against approved specifications to make sure that the APIs in production don't drift, or deviate, too far from those approved specs.</a:t>
            </a:r>
          </a:p>
          <a:p>
            <a:endParaRPr lang="en-US" dirty="0"/>
          </a:p>
          <a:p>
            <a:r>
              <a:rPr lang="en-US" dirty="0"/>
              <a:t>In addition, it provides visibility into run-time security violations, </a:t>
            </a:r>
            <a:r>
              <a:rPr lang="en-US" dirty="0">
                <a:solidFill>
                  <a:schemeClr val="bg1"/>
                </a:solidFill>
              </a:rPr>
              <a:t>Shadow &amp; Zombie </a:t>
            </a:r>
            <a:r>
              <a:rPr lang="en-US" dirty="0"/>
              <a:t>API calls, and authentication and token issues.</a:t>
            </a:r>
          </a:p>
          <a:p>
            <a:endParaRPr lang="en-US" dirty="0"/>
          </a:p>
        </p:txBody>
      </p:sp>
    </p:spTree>
    <p:extLst>
      <p:ext uri="{BB962C8B-B14F-4D97-AF65-F5344CB8AC3E}">
        <p14:creationId xmlns:p14="http://schemas.microsoft.com/office/powerpoint/2010/main" val="121237894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51" name="If there is no API Spec available, the tool will reconstruct a specification from the live environment."/>
          <p:cNvSpPr txBox="1"/>
          <p:nvPr/>
        </p:nvSpPr>
        <p:spPr>
          <a:xfrm>
            <a:off x="1033292" y="4141550"/>
            <a:ext cx="3457913"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dirty="0"/>
              <a:t>If there is no API Spec available</a:t>
            </a:r>
            <a:r>
              <a:t>, </a:t>
            </a:r>
            <a:r>
              <a:rPr lang="en-US"/>
              <a:t>API Clarity can </a:t>
            </a:r>
            <a:r>
              <a:rPr lang="en-US" dirty="0"/>
              <a:t>also reconstruct</a:t>
            </a:r>
            <a:r>
              <a:rPr dirty="0"/>
              <a:t> a specification from the live </a:t>
            </a:r>
            <a:r>
              <a:rPr lang="en-US" dirty="0"/>
              <a:t>API traffic</a:t>
            </a:r>
            <a:r>
              <a:rPr dirty="0"/>
              <a:t>.</a:t>
            </a:r>
            <a:r>
              <a:rPr lang="en-US" dirty="0"/>
              <a:t> </a:t>
            </a:r>
            <a:endParaRPr dirty="0"/>
          </a:p>
        </p:txBody>
      </p:sp>
      <p:sp>
        <p:nvSpPr>
          <p:cNvPr id="152" name="CX CLOIUD - REPORTS"/>
          <p:cNvSpPr txBox="1"/>
          <p:nvPr/>
        </p:nvSpPr>
        <p:spPr>
          <a:xfrm>
            <a:off x="7987824" y="488704"/>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CX CLOIUD - REPORTS</a:t>
            </a:r>
          </a:p>
        </p:txBody>
      </p:sp>
      <p:sp>
        <p:nvSpPr>
          <p:cNvPr id="154" name="API DASHBOARD, STATIC PULLED FROM RECONSTRUCTED"/>
          <p:cNvSpPr txBox="1"/>
          <p:nvPr/>
        </p:nvSpPr>
        <p:spPr>
          <a:xfrm>
            <a:off x="1369803" y="500892"/>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API DASHBOARD, STATIC PULLED FROM RECONSTRUCTED</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21816A4D-A787-39C3-9CEF-EC273C58A9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324" y="898836"/>
            <a:ext cx="6302422" cy="27711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EDB4DD2-C254-252B-B131-EE6663AB7D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200" y="834471"/>
            <a:ext cx="5118099" cy="3127604"/>
          </a:xfrm>
          <a:prstGeom prst="rect">
            <a:avLst/>
          </a:prstGeom>
        </p:spPr>
      </p:pic>
      <p:sp>
        <p:nvSpPr>
          <p:cNvPr id="15" name="For this demo we will show how Cisco CX Cloud is leveraging these tools to monitor, analyze API quality compliance in-real time, and address issues pro-actively.">
            <a:extLst>
              <a:ext uri="{FF2B5EF4-FFF2-40B4-BE49-F238E27FC236}">
                <a16:creationId xmlns:a16="http://schemas.microsoft.com/office/drawing/2014/main" id="{F57C48FD-61F5-8BC8-22F9-5E95CF1506DA}"/>
              </a:ext>
            </a:extLst>
          </p:cNvPr>
          <p:cNvSpPr txBox="1"/>
          <p:nvPr/>
        </p:nvSpPr>
        <p:spPr>
          <a:xfrm>
            <a:off x="7040144" y="4026133"/>
            <a:ext cx="3728708" cy="2400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t>Cisco CX Cloud is leveraging these tools to monitor</a:t>
            </a:r>
            <a:r>
              <a:rPr lang="en-US"/>
              <a:t> &amp; </a:t>
            </a:r>
            <a:r>
              <a:t>analyze API quality</a:t>
            </a:r>
            <a:r>
              <a:rPr lang="en-US"/>
              <a:t> and </a:t>
            </a:r>
            <a:r>
              <a:t>compliance in-real time and address</a:t>
            </a:r>
            <a:r>
              <a:rPr lang="en-US"/>
              <a:t> </a:t>
            </a:r>
            <a:r>
              <a:t>issues pro-actively</a:t>
            </a:r>
            <a:r>
              <a:rPr lang="en-US"/>
              <a:t> in their CI/CD pipeline. </a:t>
            </a:r>
          </a:p>
          <a:p>
            <a:endParaRPr lang="en-US"/>
          </a:p>
          <a:p>
            <a:r>
              <a:rPr lang="en-US">
                <a:solidFill>
                  <a:schemeClr val="accent6"/>
                </a:solidFill>
              </a:rPr>
              <a:t>You can too!</a:t>
            </a:r>
          </a:p>
          <a:p>
            <a:endParaRPr lang="en-US">
              <a:solidFill>
                <a:schemeClr val="accent6"/>
              </a:solidFill>
            </a:endParaRPr>
          </a:p>
          <a:p>
            <a:r>
              <a:rPr lang="en-US">
                <a:solidFill>
                  <a:schemeClr val="accent6"/>
                </a:solidFill>
              </a:rPr>
              <a:t>We also provide an open-source binary that you can leverage and integrate with your CI/CD pipelines.</a:t>
            </a:r>
            <a:endParaRPr>
              <a:solidFill>
                <a:schemeClr val="accent6"/>
              </a:solidFill>
            </a:endParaRPr>
          </a:p>
        </p:txBody>
      </p:sp>
    </p:spTree>
    <p:extLst>
      <p:ext uri="{BB962C8B-B14F-4D97-AF65-F5344CB8AC3E}">
        <p14:creationId xmlns:p14="http://schemas.microsoft.com/office/powerpoint/2010/main" val="402164340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720286-7D8B-FDAA-0785-8D43F42208FD}"/>
              </a:ext>
            </a:extLst>
          </p:cNvPr>
          <p:cNvSpPr>
            <a:spLocks noGrp="1"/>
          </p:cNvSpPr>
          <p:nvPr>
            <p:ph type="body" idx="1"/>
          </p:nvPr>
        </p:nvSpPr>
        <p:spPr>
          <a:xfrm>
            <a:off x="838200" y="911225"/>
            <a:ext cx="10515600" cy="3114365"/>
          </a:xfrm>
        </p:spPr>
        <p:txBody>
          <a:bodyPr lIns="45719" tIns="45720" rIns="45719" bIns="45720" anchor="t">
            <a:normAutofit/>
          </a:bodyPr>
          <a:lstStyle/>
          <a:p>
            <a:pPr marL="0" indent="0" algn="ctr">
              <a:buNone/>
            </a:pPr>
            <a:endParaRPr lang="en-US" dirty="0"/>
          </a:p>
          <a:p>
            <a:pPr marL="0" indent="0" algn="ctr">
              <a:buNone/>
            </a:pPr>
            <a:endParaRPr lang="en-US" dirty="0"/>
          </a:p>
          <a:p>
            <a:pPr marL="0" indent="0" algn="ctr">
              <a:buNone/>
            </a:pPr>
            <a:r>
              <a:rPr lang="en-US" dirty="0">
                <a:ea typeface="+mj-lt"/>
                <a:cs typeface="+mj-lt"/>
              </a:rPr>
              <a:t>To Improve your developer experience</a:t>
            </a:r>
          </a:p>
          <a:p>
            <a:pPr marL="0" indent="0" algn="ctr">
              <a:buNone/>
            </a:pPr>
            <a:r>
              <a:rPr lang="en-US" dirty="0">
                <a:ea typeface="+mj-lt"/>
                <a:cs typeface="+mj-lt"/>
                <a:hlinkClick r:id="rId2"/>
              </a:rPr>
              <a:t>Download</a:t>
            </a:r>
            <a:r>
              <a:rPr lang="en-US" dirty="0">
                <a:hlinkClick r:id="rId2"/>
              </a:rPr>
              <a:t> and Star the API Insights repo today </a:t>
            </a:r>
            <a:endParaRPr lang="en-US" dirty="0"/>
          </a:p>
          <a:p>
            <a:pPr marL="0" indent="0" algn="ctr">
              <a:buNone/>
            </a:pPr>
            <a:endParaRPr lang="en-US" dirty="0"/>
          </a:p>
        </p:txBody>
      </p:sp>
    </p:spTree>
    <p:extLst>
      <p:ext uri="{BB962C8B-B14F-4D97-AF65-F5344CB8AC3E}">
        <p14:creationId xmlns:p14="http://schemas.microsoft.com/office/powerpoint/2010/main" val="18822388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18" name="Now let’s say you want to see the differences between the new version and the version that is in production to ensure backward compatibility"/>
          <p:cNvSpPr txBox="1"/>
          <p:nvPr/>
        </p:nvSpPr>
        <p:spPr>
          <a:xfrm>
            <a:off x="418624" y="4444566"/>
            <a:ext cx="3522961"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t>Now let’s say you want to see the differences between the new version and the version</a:t>
            </a:r>
            <a:r>
              <a:rPr lang="en-US"/>
              <a:t> </a:t>
            </a:r>
            <a:r>
              <a:t>in production to ensure backward compatibility</a:t>
            </a:r>
            <a:r>
              <a:rPr lang="en-US"/>
              <a:t>. Simply select the two versions that you would like to compare, and the analysis will display.</a:t>
            </a:r>
            <a:endParaRPr/>
          </a:p>
        </p:txBody>
      </p:sp>
      <p:sp>
        <p:nvSpPr>
          <p:cNvPr id="119" name="Here we see the APIs that were added, modified and deleted, including changes that could impact the application developer experience."/>
          <p:cNvSpPr txBox="1"/>
          <p:nvPr/>
        </p:nvSpPr>
        <p:spPr>
          <a:xfrm>
            <a:off x="4354968" y="4444565"/>
            <a:ext cx="3580026"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sz="1400"/>
              <a:t>Here we see the </a:t>
            </a:r>
            <a:r>
              <a:rPr lang="en-US" sz="1400"/>
              <a:t>new personalization </a:t>
            </a:r>
            <a:r>
              <a:rPr sz="1400"/>
              <a:t>API that w</a:t>
            </a:r>
            <a:r>
              <a:rPr lang="en-US" sz="1400"/>
              <a:t>as</a:t>
            </a:r>
            <a:r>
              <a:rPr sz="1400"/>
              <a:t> added</a:t>
            </a:r>
            <a:r>
              <a:rPr lang="en-US" sz="1400"/>
              <a:t> to enhance the DevRel Wear application.</a:t>
            </a:r>
          </a:p>
          <a:p>
            <a:endParaRPr lang="en-US"/>
          </a:p>
          <a:p>
            <a:r>
              <a:rPr lang="en-US"/>
              <a:t>The modified API  in which one parameter type was changed breaks the compatibility of existing code, impacting the applications using this API. </a:t>
            </a:r>
          </a:p>
          <a:p>
            <a:endParaRPr/>
          </a:p>
        </p:txBody>
      </p:sp>
      <p:sp>
        <p:nvSpPr>
          <p:cNvPr id="120" name="You can use this information to resolve any issues prior to releasing the new version."/>
          <p:cNvSpPr txBox="1"/>
          <p:nvPr/>
        </p:nvSpPr>
        <p:spPr>
          <a:xfrm>
            <a:off x="8326833" y="4452619"/>
            <a:ext cx="3446543" cy="2400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lang="en-US" dirty="0"/>
              <a:t>By clicking on Code Diff, y</a:t>
            </a:r>
            <a:r>
              <a:rPr dirty="0"/>
              <a:t>ou can </a:t>
            </a:r>
            <a:r>
              <a:rPr lang="en-US" dirty="0"/>
              <a:t>see error diff details between the two versions, where you can </a:t>
            </a:r>
            <a:r>
              <a:rPr dirty="0"/>
              <a:t>use this information to resolve any issues </a:t>
            </a:r>
            <a:r>
              <a:rPr lang="en-US" dirty="0"/>
              <a:t>before</a:t>
            </a:r>
            <a:r>
              <a:rPr dirty="0"/>
              <a:t> releasing the new version.</a:t>
            </a:r>
            <a:endParaRPr lang="en-US" dirty="0"/>
          </a:p>
          <a:p>
            <a:r>
              <a:rPr lang="en-US" dirty="0"/>
              <a:t>The new version now has a lower score than the released version due to new errors. </a:t>
            </a:r>
          </a:p>
          <a:p>
            <a:endParaRPr lang="en-US"/>
          </a:p>
          <a:p>
            <a:r>
              <a:rPr lang="en-US" dirty="0"/>
              <a:t>Let’s look at the detailed analysis.</a:t>
            </a:r>
            <a:endParaRPr dirty="0"/>
          </a:p>
        </p:txBody>
      </p:sp>
      <p:sp>
        <p:nvSpPr>
          <p:cNvPr id="121" name="SPEC COMPARE, CHOICE B"/>
          <p:cNvSpPr txBox="1"/>
          <p:nvPr/>
        </p:nvSpPr>
        <p:spPr>
          <a:xfrm>
            <a:off x="393224" y="1818640"/>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SPEC COMPARE, CHOICE B</a:t>
            </a:r>
          </a:p>
        </p:txBody>
      </p:sp>
      <p:sp>
        <p:nvSpPr>
          <p:cNvPr id="122" name="SPEC COMPARE READOUT"/>
          <p:cNvSpPr txBox="1"/>
          <p:nvPr/>
        </p:nvSpPr>
        <p:spPr>
          <a:xfrm>
            <a:off x="4287781" y="1818639"/>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SPEC COMPARE READOUT</a:t>
            </a:r>
          </a:p>
        </p:txBody>
      </p:sp>
      <p:sp>
        <p:nvSpPr>
          <p:cNvPr id="123" name="SPEC COMPARE ITEM EXPAND"/>
          <p:cNvSpPr txBox="1"/>
          <p:nvPr/>
        </p:nvSpPr>
        <p:spPr>
          <a:xfrm>
            <a:off x="8138903" y="1818639"/>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SPEC COMPARE ITEM EXPAND</a:t>
            </a:r>
          </a:p>
        </p:txBody>
      </p:sp>
      <p:pic>
        <p:nvPicPr>
          <p:cNvPr id="126" name="Picture 3" descr="Picture 3"/>
          <p:cNvPicPr>
            <a:picLocks noChangeAspect="1"/>
          </p:cNvPicPr>
          <p:nvPr/>
        </p:nvPicPr>
        <p:blipFill>
          <a:blip r:embed="rId3"/>
          <a:srcRect t="39826" r="234" b="1353"/>
          <a:stretch>
            <a:fillRect/>
          </a:stretch>
        </p:blipFill>
        <p:spPr>
          <a:xfrm>
            <a:off x="8138650" y="2061773"/>
            <a:ext cx="3634899" cy="2388008"/>
          </a:xfrm>
          <a:prstGeom prst="rect">
            <a:avLst/>
          </a:prstGeom>
          <a:ln w="12700">
            <a:miter lim="400000"/>
          </a:ln>
        </p:spPr>
      </p:pic>
      <p:pic>
        <p:nvPicPr>
          <p:cNvPr id="4" name="Picture 4" descr="Graphical user interface, text, application&#10;&#10;Description automatically generated">
            <a:extLst>
              <a:ext uri="{FF2B5EF4-FFF2-40B4-BE49-F238E27FC236}">
                <a16:creationId xmlns:a16="http://schemas.microsoft.com/office/drawing/2014/main" id="{4E4B725E-0CD8-799F-6CFF-1463889A9EBE}"/>
              </a:ext>
            </a:extLst>
          </p:cNvPr>
          <p:cNvPicPr>
            <a:picLocks noChangeAspect="1"/>
          </p:cNvPicPr>
          <p:nvPr/>
        </p:nvPicPr>
        <p:blipFill>
          <a:blip r:embed="rId4"/>
          <a:stretch>
            <a:fillRect/>
          </a:stretch>
        </p:blipFill>
        <p:spPr>
          <a:xfrm>
            <a:off x="418097" y="2083085"/>
            <a:ext cx="3653399" cy="2345921"/>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A60C4DAD-D1C3-8772-8FB9-5F66133A30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6533" y="2061773"/>
            <a:ext cx="3634472" cy="2345920"/>
          </a:xfrm>
          <a:prstGeom prst="rect">
            <a:avLst/>
          </a:prstGeom>
        </p:spPr>
      </p:pic>
    </p:spTree>
    <p:extLst>
      <p:ext uri="{BB962C8B-B14F-4D97-AF65-F5344CB8AC3E}">
        <p14:creationId xmlns:p14="http://schemas.microsoft.com/office/powerpoint/2010/main" val="8177324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09" name="Notice how the tool flags API quality violations and categorizes them based on severity."/>
          <p:cNvSpPr txBox="1"/>
          <p:nvPr/>
        </p:nvSpPr>
        <p:spPr>
          <a:xfrm>
            <a:off x="396120" y="3407059"/>
            <a:ext cx="3728708" cy="1938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500">
                <a:solidFill>
                  <a:srgbClr val="FFFFFF"/>
                </a:solidFill>
                <a:latin typeface="CiscoSansTT ExtraLight"/>
                <a:ea typeface="CiscoSansTT ExtraLight"/>
                <a:cs typeface="CiscoSansTT ExtraLight"/>
                <a:sym typeface="CiscoSansTT ExtraLight"/>
              </a:defRPr>
            </a:lvl1pPr>
          </a:lstStyle>
          <a:p>
            <a:r>
              <a:rPr dirty="0"/>
              <a:t>Notice how the tool flags </a:t>
            </a:r>
            <a:r>
              <a:rPr lang="en-US" dirty="0"/>
              <a:t>individual </a:t>
            </a:r>
            <a:r>
              <a:rPr dirty="0"/>
              <a:t>API quality </a:t>
            </a:r>
            <a:r>
              <a:rPr lang="en-US" dirty="0"/>
              <a:t>findings</a:t>
            </a:r>
            <a:r>
              <a:rPr dirty="0"/>
              <a:t> and categorizes them based on severity.</a:t>
            </a:r>
            <a:r>
              <a:rPr lang="en-US" dirty="0"/>
              <a:t>  As you can see, the red icon indicates errors identified here that need to be addressed before releasing the code.</a:t>
            </a:r>
          </a:p>
          <a:p>
            <a:endParaRPr lang="en-US" dirty="0"/>
          </a:p>
          <a:p>
            <a:endParaRPr dirty="0"/>
          </a:p>
        </p:txBody>
      </p:sp>
      <p:sp>
        <p:nvSpPr>
          <p:cNvPr id="112" name="Notice also how you can filter by specific rule-sets. Here we see rule-set for inclusive language and API guidelines."/>
          <p:cNvSpPr txBox="1"/>
          <p:nvPr/>
        </p:nvSpPr>
        <p:spPr>
          <a:xfrm>
            <a:off x="4286994" y="3364580"/>
            <a:ext cx="3634474" cy="3093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lang="en-US" dirty="0"/>
              <a:t>Y</a:t>
            </a:r>
            <a:r>
              <a:rPr dirty="0"/>
              <a:t>ou can filter</a:t>
            </a:r>
            <a:r>
              <a:rPr lang="en-US" dirty="0"/>
              <a:t> the analysis</a:t>
            </a:r>
            <a:r>
              <a:rPr dirty="0"/>
              <a:t> by specific rule-sets</a:t>
            </a:r>
            <a:r>
              <a:rPr lang="en-US" dirty="0"/>
              <a:t>, like API Guideline, inclusive language, Security and Documentation completeness</a:t>
            </a:r>
            <a:r>
              <a:rPr dirty="0"/>
              <a:t>.</a:t>
            </a:r>
            <a:r>
              <a:rPr lang="en-US" dirty="0"/>
              <a:t> </a:t>
            </a:r>
          </a:p>
          <a:p>
            <a:endParaRPr lang="en-US" dirty="0"/>
          </a:p>
          <a:p>
            <a:r>
              <a:rPr lang="en-US" dirty="0"/>
              <a:t>Here we have 401 and 403 errors, which are related to missing authentication and authorization behavior specifications.</a:t>
            </a:r>
          </a:p>
          <a:p>
            <a:endParaRPr lang="en-US" dirty="0"/>
          </a:p>
          <a:p>
            <a:r>
              <a:rPr lang="en-US" dirty="0"/>
              <a:t>W</a:t>
            </a:r>
            <a:r>
              <a:rPr dirty="0"/>
              <a:t>e </a:t>
            </a:r>
            <a:r>
              <a:rPr lang="en-US" dirty="0"/>
              <a:t>also see</a:t>
            </a:r>
            <a:r>
              <a:rPr dirty="0"/>
              <a:t> </a:t>
            </a:r>
            <a:r>
              <a:rPr lang="en-US" dirty="0"/>
              <a:t>analysis based on</a:t>
            </a:r>
            <a:r>
              <a:rPr dirty="0"/>
              <a:t> inclusive language </a:t>
            </a:r>
            <a:r>
              <a:rPr lang="en-US" dirty="0"/>
              <a:t>rulesets</a:t>
            </a:r>
            <a:r>
              <a:rPr dirty="0"/>
              <a:t>.</a:t>
            </a:r>
            <a:r>
              <a:rPr lang="en-US" dirty="0"/>
              <a:t> </a:t>
            </a:r>
          </a:p>
          <a:p>
            <a:r>
              <a:rPr lang="en-US" dirty="0"/>
              <a:t>The error here flags insensitive language which should be modified.</a:t>
            </a:r>
            <a:endParaRPr dirty="0"/>
          </a:p>
        </p:txBody>
      </p:sp>
      <p:sp>
        <p:nvSpPr>
          <p:cNvPr id="12" name="CLOSEUP ON PRIORITY ALERT FLAGS">
            <a:extLst>
              <a:ext uri="{FF2B5EF4-FFF2-40B4-BE49-F238E27FC236}">
                <a16:creationId xmlns:a16="http://schemas.microsoft.com/office/drawing/2014/main" id="{87432F83-CB38-1611-D9E7-A6C30793A28C}"/>
              </a:ext>
            </a:extLst>
          </p:cNvPr>
          <p:cNvSpPr txBox="1"/>
          <p:nvPr/>
        </p:nvSpPr>
        <p:spPr>
          <a:xfrm>
            <a:off x="4304036" y="1966880"/>
            <a:ext cx="3634474" cy="243839"/>
          </a:xfrm>
          <a:prstGeom prst="rect">
            <a:avLst/>
          </a:prstGeom>
          <a:ln w="12700">
            <a:miter lim="400000"/>
          </a:ln>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r>
              <a:t>CLOSEUP ON PRIORITY ALERT FLAGS</a:t>
            </a:r>
          </a:p>
        </p:txBody>
      </p:sp>
      <p:pic>
        <p:nvPicPr>
          <p:cNvPr id="15" name="Image" descr="Image">
            <a:extLst>
              <a:ext uri="{FF2B5EF4-FFF2-40B4-BE49-F238E27FC236}">
                <a16:creationId xmlns:a16="http://schemas.microsoft.com/office/drawing/2014/main" id="{646284D0-2BA1-1FCC-856C-FD858ABC8584}"/>
              </a:ext>
            </a:extLst>
          </p:cNvPr>
          <p:cNvPicPr>
            <a:picLocks noChangeAspect="1"/>
          </p:cNvPicPr>
          <p:nvPr/>
        </p:nvPicPr>
        <p:blipFill>
          <a:blip r:embed="rId3"/>
          <a:srcRect l="5579" t="13372" b="7272"/>
          <a:stretch>
            <a:fillRect/>
          </a:stretch>
        </p:blipFill>
        <p:spPr>
          <a:xfrm>
            <a:off x="420289" y="1031309"/>
            <a:ext cx="3680255" cy="2362758"/>
          </a:xfrm>
          <a:prstGeom prst="rect">
            <a:avLst/>
          </a:prstGeom>
          <a:ln w="12700">
            <a:miter lim="400000"/>
          </a:ln>
        </p:spPr>
      </p:pic>
      <p:pic>
        <p:nvPicPr>
          <p:cNvPr id="16" name="Image" descr="Image">
            <a:extLst>
              <a:ext uri="{FF2B5EF4-FFF2-40B4-BE49-F238E27FC236}">
                <a16:creationId xmlns:a16="http://schemas.microsoft.com/office/drawing/2014/main" id="{5DD869E3-7E23-C9F6-DF5E-2D6F0B68601D}"/>
              </a:ext>
            </a:extLst>
          </p:cNvPr>
          <p:cNvPicPr>
            <a:picLocks noChangeAspect="1"/>
          </p:cNvPicPr>
          <p:nvPr/>
        </p:nvPicPr>
        <p:blipFill>
          <a:blip r:embed="rId3"/>
          <a:srcRect l="10615" t="17804" r="43581" b="43700"/>
          <a:stretch>
            <a:fillRect/>
          </a:stretch>
        </p:blipFill>
        <p:spPr>
          <a:xfrm>
            <a:off x="4337793" y="1031309"/>
            <a:ext cx="3680255" cy="2362758"/>
          </a:xfrm>
          <a:prstGeom prst="rect">
            <a:avLst/>
          </a:prstGeom>
          <a:ln w="12700">
            <a:miter lim="400000"/>
          </a:ln>
        </p:spPr>
      </p:pic>
    </p:spTree>
    <p:extLst>
      <p:ext uri="{BB962C8B-B14F-4D97-AF65-F5344CB8AC3E}">
        <p14:creationId xmlns:p14="http://schemas.microsoft.com/office/powerpoint/2010/main" val="34602561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29" name="Everything you saw in the UI, you could automate it via CI/CD pipeline."/>
          <p:cNvSpPr txBox="1"/>
          <p:nvPr/>
        </p:nvSpPr>
        <p:spPr>
          <a:xfrm>
            <a:off x="397458" y="3594851"/>
            <a:ext cx="3645056"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rPr lang="en-US" dirty="0"/>
              <a:t>The API Insights </a:t>
            </a:r>
            <a:r>
              <a:rPr dirty="0"/>
              <a:t>UI </a:t>
            </a:r>
            <a:r>
              <a:rPr lang="en-US" dirty="0"/>
              <a:t>allows us to visualize what the tool does. </a:t>
            </a:r>
          </a:p>
          <a:p>
            <a:endParaRPr lang="en-US" dirty="0"/>
          </a:p>
          <a:p>
            <a:r>
              <a:rPr lang="en-US" dirty="0"/>
              <a:t>Y</a:t>
            </a:r>
            <a:r>
              <a:rPr dirty="0"/>
              <a:t>ou c</a:t>
            </a:r>
            <a:r>
              <a:rPr lang="en-US" dirty="0"/>
              <a:t>an also </a:t>
            </a:r>
            <a:r>
              <a:rPr dirty="0"/>
              <a:t>automate t</a:t>
            </a:r>
            <a:r>
              <a:rPr lang="en-US" dirty="0"/>
              <a:t>his functionality in your </a:t>
            </a:r>
            <a:r>
              <a:rPr dirty="0"/>
              <a:t>CI/CD pipeline</a:t>
            </a:r>
            <a:r>
              <a:rPr lang="en-US" dirty="0"/>
              <a:t>, which is the most efficient and scalable way to use API Insights</a:t>
            </a:r>
            <a:endParaRPr dirty="0"/>
          </a:p>
        </p:txBody>
      </p:sp>
      <p:sp>
        <p:nvSpPr>
          <p:cNvPr id="130" name="This gives you the benefit of resolving issues early in the development cycle..."/>
          <p:cNvSpPr txBox="1"/>
          <p:nvPr/>
        </p:nvSpPr>
        <p:spPr>
          <a:xfrm>
            <a:off x="4240664" y="3594850"/>
            <a:ext cx="3728708" cy="784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t>This gives you the benefit of resolving issues early in the development cycle</a:t>
            </a:r>
            <a:r>
              <a:rPr lang="en-US"/>
              <a:t> to improve API quality</a:t>
            </a:r>
            <a:r>
              <a:t>...</a:t>
            </a:r>
          </a:p>
        </p:txBody>
      </p:sp>
      <p:sp>
        <p:nvSpPr>
          <p:cNvPr id="131" name="GITHUB, CI/CD"/>
          <p:cNvSpPr txBox="1"/>
          <p:nvPr/>
        </p:nvSpPr>
        <p:spPr>
          <a:xfrm>
            <a:off x="393224" y="710646"/>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GITHUB, CI/CD</a:t>
            </a:r>
          </a:p>
        </p:txBody>
      </p:sp>
      <p:sp>
        <p:nvSpPr>
          <p:cNvPr id="132" name="GITHUB, DIFF READOUT"/>
          <p:cNvSpPr txBox="1"/>
          <p:nvPr/>
        </p:nvSpPr>
        <p:spPr>
          <a:xfrm>
            <a:off x="4287781" y="710645"/>
            <a:ext cx="3634473"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GITHUB, DIFF READOUT</a:t>
            </a:r>
          </a:p>
        </p:txBody>
      </p:sp>
      <p:pic>
        <p:nvPicPr>
          <p:cNvPr id="133" name="Picture 6" descr="Picture 6"/>
          <p:cNvPicPr>
            <a:picLocks noChangeAspect="1"/>
          </p:cNvPicPr>
          <p:nvPr/>
        </p:nvPicPr>
        <p:blipFill>
          <a:blip r:embed="rId2"/>
          <a:srcRect l="163" b="17409"/>
          <a:stretch>
            <a:fillRect/>
          </a:stretch>
        </p:blipFill>
        <p:spPr>
          <a:xfrm>
            <a:off x="418411" y="957367"/>
            <a:ext cx="3625933" cy="2376867"/>
          </a:xfrm>
          <a:prstGeom prst="rect">
            <a:avLst/>
          </a:prstGeom>
          <a:ln w="12700">
            <a:miter lim="400000"/>
          </a:ln>
        </p:spPr>
      </p:pic>
      <p:pic>
        <p:nvPicPr>
          <p:cNvPr id="134" name="Picture 12" descr="Picture 12"/>
          <p:cNvPicPr>
            <a:picLocks noChangeAspect="1"/>
          </p:cNvPicPr>
          <p:nvPr/>
        </p:nvPicPr>
        <p:blipFill>
          <a:blip r:embed="rId3"/>
          <a:srcRect l="43" t="851" r="10303" b="1799"/>
          <a:stretch>
            <a:fillRect/>
          </a:stretch>
        </p:blipFill>
        <p:spPr>
          <a:xfrm>
            <a:off x="4278551" y="953779"/>
            <a:ext cx="3634899" cy="2353372"/>
          </a:xfrm>
          <a:prstGeom prst="rect">
            <a:avLst/>
          </a:prstGeom>
          <a:ln w="12700">
            <a:miter lim="400000"/>
          </a:ln>
        </p:spPr>
      </p:pic>
      <p:sp>
        <p:nvSpPr>
          <p:cNvPr id="135" name="GITHUB, DIFF READOUT"/>
          <p:cNvSpPr txBox="1"/>
          <p:nvPr/>
        </p:nvSpPr>
        <p:spPr>
          <a:xfrm>
            <a:off x="8166168" y="710645"/>
            <a:ext cx="3634474" cy="24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900">
                <a:solidFill>
                  <a:schemeClr val="accent4"/>
                </a:solidFill>
                <a:latin typeface="CiscoSansTT ExtraLight"/>
                <a:ea typeface="CiscoSansTT ExtraLight"/>
                <a:cs typeface="CiscoSansTT ExtraLight"/>
                <a:sym typeface="CiscoSansTT ExtraLight"/>
              </a:defRPr>
            </a:lvl1pPr>
          </a:lstStyle>
          <a:p>
            <a:r>
              <a:t>GITHUB, DIFF READOUT</a:t>
            </a:r>
          </a:p>
        </p:txBody>
      </p:sp>
      <p:pic>
        <p:nvPicPr>
          <p:cNvPr id="136" name="Picture 12" descr="Picture 12"/>
          <p:cNvPicPr>
            <a:picLocks noChangeAspect="1"/>
          </p:cNvPicPr>
          <p:nvPr/>
        </p:nvPicPr>
        <p:blipFill>
          <a:blip r:embed="rId3"/>
          <a:srcRect l="22671" t="26037" r="11048" b="2737"/>
          <a:stretch>
            <a:fillRect/>
          </a:stretch>
        </p:blipFill>
        <p:spPr>
          <a:xfrm>
            <a:off x="8156939" y="953779"/>
            <a:ext cx="3634899" cy="2329036"/>
          </a:xfrm>
          <a:prstGeom prst="rect">
            <a:avLst/>
          </a:prstGeom>
          <a:ln w="12700">
            <a:miter lim="400000"/>
          </a:ln>
        </p:spPr>
      </p:pic>
      <p:sp>
        <p:nvSpPr>
          <p:cNvPr id="137" name="...and applying the principle of Shift Left to your API quality framework."/>
          <p:cNvSpPr txBox="1"/>
          <p:nvPr/>
        </p:nvSpPr>
        <p:spPr>
          <a:xfrm>
            <a:off x="8084931" y="3594850"/>
            <a:ext cx="3728709" cy="323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spAutoFit/>
          </a:bodyPr>
          <a:lstStyle>
            <a:lvl1pPr>
              <a:defRPr sz="1500">
                <a:solidFill>
                  <a:srgbClr val="FFFFFF"/>
                </a:solidFill>
                <a:latin typeface="CiscoSansTT ExtraLight"/>
                <a:ea typeface="CiscoSansTT ExtraLight"/>
                <a:cs typeface="CiscoSansTT ExtraLight"/>
                <a:sym typeface="CiscoSansTT ExtraLight"/>
              </a:defRPr>
            </a:lvl1pPr>
          </a:lstStyle>
          <a:p>
            <a:r>
              <a:t>...and </a:t>
            </a:r>
            <a:r>
              <a:rPr lang="en-US"/>
              <a:t>apply the</a:t>
            </a:r>
            <a:r>
              <a:t> principle of Shift Left </a:t>
            </a:r>
            <a:r>
              <a:rPr lang="en-US"/>
              <a:t>security</a:t>
            </a:r>
            <a:r>
              <a:t>.</a:t>
            </a:r>
          </a:p>
        </p:txBody>
      </p:sp>
    </p:spTree>
    <p:extLst>
      <p:ext uri="{BB962C8B-B14F-4D97-AF65-F5344CB8AC3E}">
        <p14:creationId xmlns:p14="http://schemas.microsoft.com/office/powerpoint/2010/main" val="28956785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1E1C0-2525-1E95-10F6-13CAD16CE49C}"/>
              </a:ext>
            </a:extLst>
          </p:cNvPr>
          <p:cNvSpPr>
            <a:spLocks noGrp="1"/>
          </p:cNvSpPr>
          <p:nvPr>
            <p:ph type="title"/>
          </p:nvPr>
        </p:nvSpPr>
        <p:spPr/>
        <p:txBody>
          <a:bodyPr/>
          <a:lstStyle/>
          <a:p>
            <a:pPr algn="ctr"/>
            <a:r>
              <a:rPr lang="en-US"/>
              <a:t>Add Transition </a:t>
            </a:r>
          </a:p>
        </p:txBody>
      </p:sp>
      <p:sp>
        <p:nvSpPr>
          <p:cNvPr id="3" name="Text Placeholder 2">
            <a:extLst>
              <a:ext uri="{FF2B5EF4-FFF2-40B4-BE49-F238E27FC236}">
                <a16:creationId xmlns:a16="http://schemas.microsoft.com/office/drawing/2014/main" id="{46720286-7D8B-FDAA-0785-8D43F42208FD}"/>
              </a:ext>
            </a:extLst>
          </p:cNvPr>
          <p:cNvSpPr>
            <a:spLocks noGrp="1"/>
          </p:cNvSpPr>
          <p:nvPr>
            <p:ph type="body" idx="1"/>
          </p:nvPr>
        </p:nvSpPr>
        <p:spPr/>
        <p:txBody>
          <a:bodyPr/>
          <a:lstStyle/>
          <a:p>
            <a:pPr marL="0" indent="0" algn="ctr">
              <a:buNone/>
            </a:pPr>
            <a:endParaRPr lang="en-US"/>
          </a:p>
          <a:p>
            <a:pPr marL="0" indent="0" algn="ctr">
              <a:buNone/>
            </a:pPr>
            <a:endParaRPr lang="en-US"/>
          </a:p>
          <a:p>
            <a:pPr marL="0" indent="0" algn="ctr">
              <a:buNone/>
            </a:pPr>
            <a:endParaRPr lang="en-US"/>
          </a:p>
          <a:p>
            <a:pPr marL="0" indent="0" algn="ctr">
              <a:buNone/>
            </a:pPr>
            <a:r>
              <a:rPr lang="en-US">
                <a:solidFill>
                  <a:schemeClr val="accent6">
                    <a:lumMod val="75000"/>
                  </a:schemeClr>
                </a:solidFill>
              </a:rPr>
              <a:t>Shift Left API Quality</a:t>
            </a:r>
          </a:p>
        </p:txBody>
      </p:sp>
    </p:spTree>
    <p:extLst>
      <p:ext uri="{BB962C8B-B14F-4D97-AF65-F5344CB8AC3E}">
        <p14:creationId xmlns:p14="http://schemas.microsoft.com/office/powerpoint/2010/main" val="14957572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04" name="Everything you saw in the UI, you could automate it via CI/CD pipeline."/>
          <p:cNvSpPr txBox="1"/>
          <p:nvPr/>
        </p:nvSpPr>
        <p:spPr>
          <a:xfrm>
            <a:off x="397457" y="4620763"/>
            <a:ext cx="3474611" cy="12464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pPr>
              <a:defRPr/>
            </a:pPr>
            <a:r>
              <a:rPr lang="en-US">
                <a:solidFill>
                  <a:schemeClr val="accent6">
                    <a:lumMod val="60000"/>
                    <a:lumOff val="40000"/>
                  </a:schemeClr>
                </a:solidFill>
              </a:rPr>
              <a:t>Once you have installed the API Insights VS Code extension</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 </a:t>
            </a:r>
            <a:r>
              <a:rPr lang="en-US"/>
              <a:t>and as</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 soon as you open</a:t>
            </a:r>
            <a:r>
              <a:rPr lang="en-US"/>
              <a:t> the spec file that you are </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authoring, you </a:t>
            </a:r>
            <a:r>
              <a:rPr kumimoji="0"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can </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see that API Insights starts to analyze </a:t>
            </a:r>
            <a:r>
              <a:rPr lang="en-US"/>
              <a:t>it for any issues</a:t>
            </a:r>
            <a:r>
              <a:rPr kumimoji="0"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a:t>
            </a:r>
            <a:r>
              <a:rPr lang="en-US"/>
              <a:t> </a:t>
            </a:r>
            <a:endParaRPr kumimoji="0" sz="1500" b="0" i="0" u="none" strike="noStrike" kern="0" cap="none" spc="0" normalizeH="0" baseline="0" noProof="0">
              <a:ln>
                <a:noFill/>
              </a:ln>
              <a:solidFill>
                <a:srgbClr val="FFFFFF"/>
              </a:solidFill>
              <a:effectLst/>
              <a:uLnTx/>
              <a:uFillTx/>
              <a:latin typeface="CiscoSansTT ExtraLight"/>
              <a:cs typeface="CiscoSansTT ExtraLight"/>
              <a:sym typeface="CiscoSansTT ExtraLight"/>
            </a:endParaRPr>
          </a:p>
        </p:txBody>
      </p:sp>
      <p:sp>
        <p:nvSpPr>
          <p:cNvPr id="105" name="This gives you the benefit of resolving issues early in the development cycle..."/>
          <p:cNvSpPr txBox="1"/>
          <p:nvPr/>
        </p:nvSpPr>
        <p:spPr>
          <a:xfrm>
            <a:off x="4240664" y="3594851"/>
            <a:ext cx="3152197" cy="55399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pPr>
              <a:defRPr/>
            </a:pPr>
            <a:r>
              <a:rPr lang="en-US"/>
              <a:t>More details can be seen by </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clicking on the </a:t>
            </a:r>
            <a:r>
              <a:rPr lang="en-US"/>
              <a:t>issue bar at the bottom.</a:t>
            </a:r>
            <a:endParaRPr lang="en-US" sz="1500" b="0" i="0" u="none" strike="noStrike" kern="0" cap="none" spc="0" normalizeH="0" baseline="0" noProof="0">
              <a:ln>
                <a:noFill/>
              </a:ln>
              <a:solidFill>
                <a:srgbClr val="FFFFFF"/>
              </a:solidFill>
              <a:effectLst/>
              <a:uLnTx/>
              <a:uFillTx/>
              <a:latin typeface="CiscoSansTT ExtraLight"/>
              <a:cs typeface="CiscoSansTT ExtraLight"/>
            </a:endParaRPr>
          </a:p>
        </p:txBody>
      </p:sp>
      <p:sp>
        <p:nvSpPr>
          <p:cNvPr id="106" name="...and applying the principle of Shift Left to your API quality framework."/>
          <p:cNvSpPr txBox="1"/>
          <p:nvPr/>
        </p:nvSpPr>
        <p:spPr>
          <a:xfrm>
            <a:off x="8119050" y="3594851"/>
            <a:ext cx="3357737" cy="147732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pPr>
              <a:defRPr/>
            </a:pPr>
            <a:r>
              <a:rPr lang="en-US"/>
              <a:t>Hovering over an error, you can see more information about it, including how you can </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fix </a:t>
            </a:r>
            <a:r>
              <a:rPr lang="en-US"/>
              <a:t>it, while clicking on the error takes you directly to the affected line of code</a:t>
            </a:r>
            <a:r>
              <a:rPr kumimoji="0"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a:t>
            </a:r>
            <a:r>
              <a:rPr lang="en-US"/>
              <a:t> </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US"/>
          </a:p>
        </p:txBody>
      </p:sp>
      <p:sp>
        <p:nvSpPr>
          <p:cNvPr id="107" name="GITHUB, CI/CD"/>
          <p:cNvSpPr txBox="1"/>
          <p:nvPr/>
        </p:nvSpPr>
        <p:spPr>
          <a:xfrm>
            <a:off x="393223" y="710647"/>
            <a:ext cx="3634475" cy="2308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Edit MODE</a:t>
            </a:r>
            <a:endParaRPr kumimoji="0" sz="900" b="0" i="0" u="none" strike="noStrike" kern="0" cap="none" spc="0" normalizeH="0" baseline="0" noProof="0">
              <a:ln>
                <a:noFill/>
              </a:ln>
              <a:solidFill>
                <a:srgbClr val="FFC000"/>
              </a:solidFill>
              <a:effectLst/>
              <a:uLnTx/>
              <a:uFillTx/>
              <a:latin typeface="CiscoSansTT ExtraLight"/>
              <a:cs typeface="CiscoSansTT ExtraLight"/>
              <a:sym typeface="CiscoSansTT ExtraLight"/>
            </a:endParaRPr>
          </a:p>
        </p:txBody>
      </p:sp>
      <p:sp>
        <p:nvSpPr>
          <p:cNvPr id="108" name="GITHUB, DIFF READOUT"/>
          <p:cNvSpPr txBox="1"/>
          <p:nvPr/>
        </p:nvSpPr>
        <p:spPr>
          <a:xfrm>
            <a:off x="4287780" y="710646"/>
            <a:ext cx="3634475" cy="2308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ISSUE DETAIL</a:t>
            </a:r>
          </a:p>
        </p:txBody>
      </p:sp>
      <p:sp>
        <p:nvSpPr>
          <p:cNvPr id="109" name="GITHUB, DIFF READOUT"/>
          <p:cNvSpPr txBox="1"/>
          <p:nvPr/>
        </p:nvSpPr>
        <p:spPr>
          <a:xfrm>
            <a:off x="8166168" y="710646"/>
            <a:ext cx="3634475" cy="2308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GO TO </a:t>
            </a:r>
            <a:r>
              <a:rPr kumimoji="0" lang="en-US"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ERROR </a:t>
            </a:r>
            <a:r>
              <a:rPr kumimoji="0"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HOVER</a:t>
            </a:r>
          </a:p>
        </p:txBody>
      </p:sp>
      <p:sp>
        <p:nvSpPr>
          <p:cNvPr id="2" name="This gives you the benefit of resolving issues early in the development cycle...">
            <a:extLst>
              <a:ext uri="{FF2B5EF4-FFF2-40B4-BE49-F238E27FC236}">
                <a16:creationId xmlns:a16="http://schemas.microsoft.com/office/drawing/2014/main" id="{9C33DF23-BB80-1977-BB6F-79EC6370B70C}"/>
              </a:ext>
            </a:extLst>
          </p:cNvPr>
          <p:cNvSpPr txBox="1"/>
          <p:nvPr/>
        </p:nvSpPr>
        <p:spPr>
          <a:xfrm>
            <a:off x="415789" y="3670086"/>
            <a:ext cx="3437946" cy="7848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lvl1pPr>
              <a:defRPr sz="1500">
                <a:solidFill>
                  <a:srgbClr val="FFFFFF"/>
                </a:solidFill>
                <a:latin typeface="CiscoSansTT ExtraLight"/>
                <a:ea typeface="CiscoSansTT ExtraLight"/>
                <a:cs typeface="CiscoSansTT ExtraLight"/>
                <a:sym typeface="CiscoSansTT ExtraLight"/>
              </a:defRPr>
            </a:lvl1pPr>
          </a:lstStyle>
          <a:p>
            <a:r>
              <a:rPr dirty="0"/>
              <a:t>With the VS Code Extension developers can proactively detect  and resolve spec related issues </a:t>
            </a:r>
            <a:r>
              <a:rPr lang="en-US" dirty="0"/>
              <a:t>within </a:t>
            </a:r>
            <a:r>
              <a:rPr dirty="0"/>
              <a:t>IDE.</a:t>
            </a:r>
          </a:p>
        </p:txBody>
      </p:sp>
    </p:spTree>
    <p:extLst>
      <p:ext uri="{BB962C8B-B14F-4D97-AF65-F5344CB8AC3E}">
        <p14:creationId xmlns:p14="http://schemas.microsoft.com/office/powerpoint/2010/main" val="17107918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04" name="Everything you saw in the UI, you could automate it via CI/CD pipeline."/>
          <p:cNvSpPr txBox="1"/>
          <p:nvPr/>
        </p:nvSpPr>
        <p:spPr>
          <a:xfrm>
            <a:off x="397457" y="3594851"/>
            <a:ext cx="3474611"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pPr>
              <a:defRPr/>
            </a:pP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Here is an example of an error where</a:t>
            </a:r>
            <a:r>
              <a:rPr lang="en-US"/>
              <a:t> the API should support https which is more secure, however we see that we only have http</a:t>
            </a:r>
            <a:endPar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endParaRPr>
          </a:p>
        </p:txBody>
      </p:sp>
      <p:sp>
        <p:nvSpPr>
          <p:cNvPr id="105" name="This gives you the benefit of resolving issues early in the development cycle..."/>
          <p:cNvSpPr txBox="1"/>
          <p:nvPr/>
        </p:nvSpPr>
        <p:spPr>
          <a:xfrm>
            <a:off x="4240664" y="3594851"/>
            <a:ext cx="3152197" cy="1477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pPr>
              <a:defRPr/>
            </a:pPr>
            <a:r>
              <a:rPr lang="en-US"/>
              <a:t>Other </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errors </a:t>
            </a:r>
            <a:r>
              <a:rPr lang="en-US"/>
              <a:t>can be fixed automatically by right-clicking</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 on the bubble in front of the error</a:t>
            </a:r>
            <a:r>
              <a:rPr lang="en-US"/>
              <a:t>!</a:t>
            </a:r>
            <a:endParaRPr lang="en-US" sz="1500" b="0" i="0" u="none" strike="noStrike" kern="0" cap="none" spc="0" normalizeH="0" baseline="0" noProof="0">
              <a:ln>
                <a:noFill/>
              </a:ln>
              <a:solidFill>
                <a:srgbClr val="FFFFFF"/>
              </a:solidFill>
              <a:effectLst/>
              <a:uLnTx/>
              <a:uFillTx/>
              <a:latin typeface="CiscoSansTT ExtraLight"/>
              <a:cs typeface="CiscoSansTT ExtraLight"/>
            </a:endParaRPr>
          </a:p>
          <a:p>
            <a:pPr marL="0" marR="0" lvl="0" indent="0" algn="l" defTabSz="914400" rtl="0" eaLnBrk="1" fontAlgn="auto" latinLnBrk="0" hangingPunct="0">
              <a:lnSpc>
                <a:spcPct val="100000"/>
              </a:lnSpc>
              <a:spcBef>
                <a:spcPts val="0"/>
              </a:spcBef>
              <a:spcAft>
                <a:spcPts val="0"/>
              </a:spcAft>
              <a:buClrTx/>
              <a:buSzTx/>
              <a:buFontTx/>
              <a:buNone/>
              <a:tabLst/>
              <a:defRPr/>
            </a:pPr>
            <a:endParaRPr lang="en-US"/>
          </a:p>
          <a:p>
            <a:pPr>
              <a:defRPr/>
            </a:pPr>
            <a:r>
              <a:rPr lang="en-US"/>
              <a:t>Once </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the spec file</a:t>
            </a:r>
            <a:r>
              <a:rPr lang="en-US"/>
              <a:t> is saved</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 the error message disappears.</a:t>
            </a:r>
          </a:p>
        </p:txBody>
      </p:sp>
      <p:sp>
        <p:nvSpPr>
          <p:cNvPr id="107" name="GITHUB, CI/CD"/>
          <p:cNvSpPr txBox="1"/>
          <p:nvPr/>
        </p:nvSpPr>
        <p:spPr>
          <a:xfrm>
            <a:off x="393223" y="710647"/>
            <a:ext cx="3634475" cy="230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HOVER ON ISSUE</a:t>
            </a:r>
            <a:r>
              <a:rPr kumimoji="0" lang="en-US"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 in code</a:t>
            </a:r>
            <a:endParaRPr kumimoji="0" sz="900" b="0" i="0" u="none" strike="noStrike" kern="0" cap="none" spc="0" normalizeH="0" baseline="0" noProof="0">
              <a:ln>
                <a:noFill/>
              </a:ln>
              <a:solidFill>
                <a:srgbClr val="FFC000"/>
              </a:solidFill>
              <a:effectLst/>
              <a:uLnTx/>
              <a:uFillTx/>
              <a:latin typeface="CiscoSansTT ExtraLight"/>
              <a:cs typeface="CiscoSansTT ExtraLight"/>
              <a:sym typeface="CiscoSansTT ExtraLight"/>
            </a:endParaRPr>
          </a:p>
        </p:txBody>
      </p:sp>
      <p:sp>
        <p:nvSpPr>
          <p:cNvPr id="108" name="GITHUB, DIFF READOUT"/>
          <p:cNvSpPr txBox="1"/>
          <p:nvPr/>
        </p:nvSpPr>
        <p:spPr>
          <a:xfrm>
            <a:off x="4287780" y="710646"/>
            <a:ext cx="3634475" cy="230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AUTO FIX </a:t>
            </a:r>
            <a:r>
              <a:rPr kumimoji="0"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 ISSUE </a:t>
            </a:r>
          </a:p>
        </p:txBody>
      </p:sp>
      <p:sp>
        <p:nvSpPr>
          <p:cNvPr id="7" name="This gives you the benefit of resolving issues early in the development cycle...">
            <a:extLst>
              <a:ext uri="{FF2B5EF4-FFF2-40B4-BE49-F238E27FC236}">
                <a16:creationId xmlns:a16="http://schemas.microsoft.com/office/drawing/2014/main" id="{889DD069-68D9-C434-6FF1-1C957DF4574A}"/>
              </a:ext>
            </a:extLst>
          </p:cNvPr>
          <p:cNvSpPr txBox="1"/>
          <p:nvPr/>
        </p:nvSpPr>
        <p:spPr>
          <a:xfrm>
            <a:off x="8319934" y="3594850"/>
            <a:ext cx="3152197" cy="323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endParaRPr>
          </a:p>
        </p:txBody>
      </p:sp>
    </p:spTree>
    <p:extLst>
      <p:ext uri="{BB962C8B-B14F-4D97-AF65-F5344CB8AC3E}">
        <p14:creationId xmlns:p14="http://schemas.microsoft.com/office/powerpoint/2010/main" val="249080260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04" name="Everything you saw in the UI, you could automate it via CI/CD pipeline."/>
          <p:cNvSpPr txBox="1"/>
          <p:nvPr/>
        </p:nvSpPr>
        <p:spPr>
          <a:xfrm>
            <a:off x="397457" y="3594851"/>
            <a:ext cx="3474611" cy="7848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pPr>
              <a:defRPr/>
            </a:pP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In addition, API Insights allows you to compare </a:t>
            </a:r>
            <a:r>
              <a:rPr lang="en-US"/>
              <a:t>an updated </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version of </a:t>
            </a:r>
            <a:r>
              <a:rPr lang="en-US"/>
              <a:t>your API</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 against previous versions.</a:t>
            </a:r>
            <a:r>
              <a:rPr lang="en-US"/>
              <a:t>  </a:t>
            </a:r>
            <a:endPar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endParaRPr>
          </a:p>
        </p:txBody>
      </p:sp>
      <p:sp>
        <p:nvSpPr>
          <p:cNvPr id="105" name="This gives you the benefit of resolving issues early in the development cycle..."/>
          <p:cNvSpPr txBox="1"/>
          <p:nvPr/>
        </p:nvSpPr>
        <p:spPr>
          <a:xfrm>
            <a:off x="4240664" y="3594851"/>
            <a:ext cx="3152197" cy="1246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pPr>
              <a:defRPr/>
            </a:pPr>
            <a:r>
              <a:rPr lang="en-US"/>
              <a:t>By clicking</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 on </a:t>
            </a:r>
            <a:r>
              <a:rPr lang="en-US"/>
              <a:t>the compare</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 </a:t>
            </a:r>
            <a:r>
              <a:rPr lang="en-US"/>
              <a:t>i</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con on the top right</a:t>
            </a:r>
            <a:r>
              <a:rPr lang="en-US"/>
              <a:t>, we can select</a:t>
            </a:r>
            <a:r>
              <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rPr>
              <a:t> the versions we want to compare. </a:t>
            </a:r>
            <a:r>
              <a:rPr lang="en-US"/>
              <a:t>API Insights then identifies the modifications and any breaking changes between them.</a:t>
            </a:r>
            <a:endParaRPr kumimoji="0" lang="en-US" sz="1500" b="0" i="0" u="none" strike="noStrike" kern="0" cap="none" spc="0" normalizeH="0" baseline="0" noProof="0">
              <a:ln>
                <a:noFill/>
              </a:ln>
              <a:solidFill>
                <a:srgbClr val="FFFFFF"/>
              </a:solidFill>
              <a:effectLst/>
              <a:uLnTx/>
              <a:uFillTx/>
              <a:latin typeface="CiscoSansTT ExtraLight"/>
              <a:cs typeface="CiscoSansTT ExtraLight"/>
              <a:sym typeface="CiscoSansTT ExtraLight"/>
            </a:endParaRPr>
          </a:p>
        </p:txBody>
      </p:sp>
      <p:sp>
        <p:nvSpPr>
          <p:cNvPr id="107" name="GITHUB, CI/CD"/>
          <p:cNvSpPr txBox="1"/>
          <p:nvPr/>
        </p:nvSpPr>
        <p:spPr>
          <a:xfrm>
            <a:off x="393223" y="710647"/>
            <a:ext cx="3634475" cy="230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COMPARE SPEC</a:t>
            </a:r>
          </a:p>
        </p:txBody>
      </p:sp>
      <p:sp>
        <p:nvSpPr>
          <p:cNvPr id="108" name="GITHUB, DIFF READOUT"/>
          <p:cNvSpPr txBox="1"/>
          <p:nvPr/>
        </p:nvSpPr>
        <p:spPr>
          <a:xfrm>
            <a:off x="4287780" y="710646"/>
            <a:ext cx="3634475" cy="230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Details</a:t>
            </a:r>
            <a:endParaRPr kumimoji="0" sz="900" b="0" i="0" u="none" strike="noStrike" kern="0" cap="none" spc="0" normalizeH="0" baseline="0" noProof="0">
              <a:ln>
                <a:noFill/>
              </a:ln>
              <a:solidFill>
                <a:srgbClr val="FFC000"/>
              </a:solidFill>
              <a:effectLst/>
              <a:uLnTx/>
              <a:uFillTx/>
              <a:latin typeface="CiscoSansTT ExtraLight"/>
              <a:cs typeface="CiscoSansTT ExtraLight"/>
              <a:sym typeface="CiscoSansTT ExtraLight"/>
            </a:endParaRPr>
          </a:p>
        </p:txBody>
      </p:sp>
      <p:sp>
        <p:nvSpPr>
          <p:cNvPr id="6" name="GITHUB, DIFF READOUT">
            <a:extLst>
              <a:ext uri="{FF2B5EF4-FFF2-40B4-BE49-F238E27FC236}">
                <a16:creationId xmlns:a16="http://schemas.microsoft.com/office/drawing/2014/main" id="{E926370A-59E6-828D-D156-135C1FCA3FA0}"/>
              </a:ext>
            </a:extLst>
          </p:cNvPr>
          <p:cNvSpPr txBox="1"/>
          <p:nvPr/>
        </p:nvSpPr>
        <p:spPr>
          <a:xfrm>
            <a:off x="8822610" y="710646"/>
            <a:ext cx="3634475" cy="230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900">
                <a:solidFill>
                  <a:schemeClr val="accent4"/>
                </a:solidFill>
                <a:latin typeface="CiscoSansTT ExtraLight"/>
                <a:ea typeface="CiscoSansTT ExtraLight"/>
                <a:cs typeface="CiscoSansTT ExtraLight"/>
                <a:sym typeface="CiscoSansTT ExtraLight"/>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C000"/>
                </a:solidFill>
                <a:effectLst/>
                <a:uLnTx/>
                <a:uFillTx/>
                <a:latin typeface="CiscoSansTT ExtraLight"/>
                <a:cs typeface="CiscoSansTT ExtraLight"/>
                <a:sym typeface="CiscoSansTT ExtraLight"/>
              </a:rPr>
              <a:t>COMPARE SPEC</a:t>
            </a:r>
            <a:endParaRPr kumimoji="0" sz="900" b="0" i="0" u="none" strike="noStrike" kern="0" cap="none" spc="0" normalizeH="0" baseline="0" noProof="0">
              <a:ln>
                <a:noFill/>
              </a:ln>
              <a:solidFill>
                <a:srgbClr val="FFC000"/>
              </a:solidFill>
              <a:effectLst/>
              <a:uLnTx/>
              <a:uFillTx/>
              <a:latin typeface="CiscoSansTT ExtraLight"/>
              <a:cs typeface="CiscoSansTT ExtraLight"/>
              <a:sym typeface="CiscoSansTT ExtraLight"/>
            </a:endParaRPr>
          </a:p>
        </p:txBody>
      </p:sp>
      <p:sp>
        <p:nvSpPr>
          <p:cNvPr id="7" name="This gives you the benefit of resolving issues early in the development cycle...">
            <a:extLst>
              <a:ext uri="{FF2B5EF4-FFF2-40B4-BE49-F238E27FC236}">
                <a16:creationId xmlns:a16="http://schemas.microsoft.com/office/drawing/2014/main" id="{889DD069-68D9-C434-6FF1-1C957DF4574A}"/>
              </a:ext>
            </a:extLst>
          </p:cNvPr>
          <p:cNvSpPr txBox="1"/>
          <p:nvPr/>
        </p:nvSpPr>
        <p:spPr>
          <a:xfrm>
            <a:off x="8319934" y="3594850"/>
            <a:ext cx="3152197" cy="1015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nchor="t">
            <a:spAutoFit/>
          </a:bodyPr>
          <a:lstStyle>
            <a:lvl1pPr>
              <a:defRPr sz="1500">
                <a:solidFill>
                  <a:srgbClr val="FFFFFF"/>
                </a:solidFill>
                <a:latin typeface="CiscoSansTT ExtraLight"/>
                <a:ea typeface="CiscoSansTT ExtraLight"/>
                <a:cs typeface="CiscoSansTT ExtraLight"/>
                <a:sym typeface="CiscoSansTT ExtraLight"/>
              </a:defRPr>
            </a:lvl1pPr>
          </a:lstStyle>
          <a:p>
            <a:pPr>
              <a:defRPr/>
            </a:pPr>
            <a:r>
              <a:rPr lang="en-US"/>
              <a:t>Clicking on the error message displays the breaking spec changes side by side within the editor, allowing you to easily fix it.</a:t>
            </a:r>
          </a:p>
        </p:txBody>
      </p:sp>
    </p:spTree>
    <p:extLst>
      <p:ext uri="{BB962C8B-B14F-4D97-AF65-F5344CB8AC3E}">
        <p14:creationId xmlns:p14="http://schemas.microsoft.com/office/powerpoint/2010/main" val="29928593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B902-9A78-B316-683A-AFFD5BECAC37}"/>
              </a:ext>
            </a:extLst>
          </p:cNvPr>
          <p:cNvSpPr>
            <a:spLocks noGrp="1"/>
          </p:cNvSpPr>
          <p:nvPr>
            <p:ph type="title"/>
          </p:nvPr>
        </p:nvSpPr>
        <p:spPr/>
        <p:txBody>
          <a:bodyPr/>
          <a:lstStyle/>
          <a:p>
            <a:r>
              <a:rPr lang="en-US"/>
              <a:t>Transition</a:t>
            </a:r>
          </a:p>
        </p:txBody>
      </p:sp>
      <p:sp>
        <p:nvSpPr>
          <p:cNvPr id="3" name="Text Placeholder 2">
            <a:extLst>
              <a:ext uri="{FF2B5EF4-FFF2-40B4-BE49-F238E27FC236}">
                <a16:creationId xmlns:a16="http://schemas.microsoft.com/office/drawing/2014/main" id="{9EE25C84-D25B-A605-3B1F-67429F9274A5}"/>
              </a:ext>
            </a:extLst>
          </p:cNvPr>
          <p:cNvSpPr>
            <a:spLocks noGrp="1"/>
          </p:cNvSpPr>
          <p:nvPr>
            <p:ph type="body" idx="1"/>
          </p:nvPr>
        </p:nvSpPr>
        <p:spPr/>
        <p:txBody>
          <a:bodyPr/>
          <a:lstStyle/>
          <a:p>
            <a:pPr marL="0" indent="0" algn="ctr">
              <a:buNone/>
            </a:pPr>
            <a:r>
              <a:rPr lang="en-US"/>
              <a:t>Collaborate and Manage your API quality lifecycle</a:t>
            </a:r>
          </a:p>
          <a:p>
            <a:pPr marL="0" indent="0" algn="ctr">
              <a:buNone/>
            </a:pPr>
            <a:r>
              <a:rPr lang="en-US"/>
              <a:t>within IDE </a:t>
            </a:r>
          </a:p>
        </p:txBody>
      </p:sp>
    </p:spTree>
    <p:extLst>
      <p:ext uri="{BB962C8B-B14F-4D97-AF65-F5344CB8AC3E}">
        <p14:creationId xmlns:p14="http://schemas.microsoft.com/office/powerpoint/2010/main" val="3710273236"/>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E056EAAF7CC7489CA47C1D2203B303" ma:contentTypeVersion="16" ma:contentTypeDescription="Create a new document." ma:contentTypeScope="" ma:versionID="d50da70d438df9c83ef6bcf677077644">
  <xsd:schema xmlns:xsd="http://www.w3.org/2001/XMLSchema" xmlns:xs="http://www.w3.org/2001/XMLSchema" xmlns:p="http://schemas.microsoft.com/office/2006/metadata/properties" xmlns:ns2="0bc37673-0cf8-4b30-9648-1b34e3fed245" xmlns:ns3="e1e6ca86-8f6d-42cb-a99b-3272b7353672" targetNamespace="http://schemas.microsoft.com/office/2006/metadata/properties" ma:root="true" ma:fieldsID="d90546df3212bb3a33e775f0f747508e" ns2:_="" ns3:_="">
    <xsd:import namespace="0bc37673-0cf8-4b30-9648-1b34e3fed245"/>
    <xsd:import namespace="e1e6ca86-8f6d-42cb-a99b-3272b73536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c37673-0cf8-4b30-9648-1b34e3fed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1e6ca86-8f6d-42cb-a99b-3272b73536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a74013a-b83c-4e60-b35e-3bda6130a71a}" ma:internalName="TaxCatchAll" ma:showField="CatchAllData" ma:web="e1e6ca86-8f6d-42cb-a99b-3272b73536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1e6ca86-8f6d-42cb-a99b-3272b7353672" xsi:nil="true"/>
    <lcf76f155ced4ddcb4097134ff3c332f xmlns="0bc37673-0cf8-4b30-9648-1b34e3fed245">
      <Terms xmlns="http://schemas.microsoft.com/office/infopath/2007/PartnerControls"/>
    </lcf76f155ced4ddcb4097134ff3c332f>
    <SharedWithUsers xmlns="e1e6ca86-8f6d-42cb-a99b-3272b7353672">
      <UserInfo>
        <DisplayName>Adrienne Tacke (atacke)</DisplayName>
        <AccountId>2459</AccountId>
        <AccountType/>
      </UserInfo>
      <UserInfo>
        <DisplayName>Alejandro Marrufo (amarrufo)</DisplayName>
        <AccountId>26</AccountId>
        <AccountType/>
      </UserInfo>
    </SharedWithUsers>
  </documentManagement>
</p:properties>
</file>

<file path=customXml/itemProps1.xml><?xml version="1.0" encoding="utf-8"?>
<ds:datastoreItem xmlns:ds="http://schemas.openxmlformats.org/officeDocument/2006/customXml" ds:itemID="{E4211701-C3E9-455E-B42A-0EC1EF218F79}">
  <ds:schemaRefs>
    <ds:schemaRef ds:uri="0bc37673-0cf8-4b30-9648-1b34e3fed245"/>
    <ds:schemaRef ds:uri="e1e6ca86-8f6d-42cb-a99b-3272b73536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4F6B95-7FFF-4733-8C5E-F1F60DD5EFFE}">
  <ds:schemaRefs>
    <ds:schemaRef ds:uri="http://schemas.microsoft.com/sharepoint/v3/contenttype/forms"/>
  </ds:schemaRefs>
</ds:datastoreItem>
</file>

<file path=customXml/itemProps3.xml><?xml version="1.0" encoding="utf-8"?>
<ds:datastoreItem xmlns:ds="http://schemas.openxmlformats.org/officeDocument/2006/customXml" ds:itemID="{90345731-0F43-43CB-9533-C6A58772868B}">
  <ds:schemaRefs>
    <ds:schemaRef ds:uri="http://purl.org/dc/elements/1.1/"/>
    <ds:schemaRef ds:uri="http://www.w3.org/XML/1998/namespace"/>
    <ds:schemaRef ds:uri="http://purl.org/dc/dcmitype/"/>
    <ds:schemaRef ds:uri="0bc37673-0cf8-4b30-9648-1b34e3fed245"/>
    <ds:schemaRef ds:uri="e1e6ca86-8f6d-42cb-a99b-3272b7353672"/>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TotalTime>
  <Words>1185</Words>
  <Application>Microsoft Office PowerPoint</Application>
  <PresentationFormat>Widescreen</PresentationFormat>
  <Paragraphs>115</Paragraphs>
  <Slides>15</Slides>
  <Notes>7</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Office Theme</vt:lpstr>
      <vt:lpstr>Office Theme</vt:lpstr>
      <vt:lpstr>PowerPoint Presentation</vt:lpstr>
      <vt:lpstr>PowerPoint Presentation</vt:lpstr>
      <vt:lpstr>PowerPoint Presentation</vt:lpstr>
      <vt:lpstr>PowerPoint Presentation</vt:lpstr>
      <vt:lpstr>Add Transition </vt:lpstr>
      <vt:lpstr>PowerPoint Presentation</vt:lpstr>
      <vt:lpstr>PowerPoint Presentation</vt:lpstr>
      <vt:lpstr>PowerPoint Presentation</vt:lpstr>
      <vt:lpstr>Transition</vt:lpstr>
      <vt:lpstr>PowerPoint Presentation</vt:lpstr>
      <vt:lpstr>PowerPoint Presentation</vt:lpstr>
      <vt:lpstr>Add Transition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Grace’s Introduction before the Demo</dc:title>
  <dc:creator>Koushik Dhar (kdhar)</dc:creator>
  <cp:lastModifiedBy>Oace Dada (odada)</cp:lastModifiedBy>
  <cp:revision>8</cp:revision>
  <dcterms:modified xsi:type="dcterms:W3CDTF">2022-10-26T13:59:45Z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0x010100FEE056EAAF7CC7489CA47C1D2203B303</vt:lpwstr>
  </property>
  <property fmtid="{D5CDD505-2E9C-101B-9397-08002B2CF9AE}" pid="3" name="MediaServiceImageTags">
    <vt:lpwstr/>
  </property>
</Properties>
</file>